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4" r:id="rId2"/>
    <p:sldMasterId id="2147483653" r:id="rId3"/>
    <p:sldMasterId id="2147483651" r:id="rId4"/>
    <p:sldMasterId id="2147483649" r:id="rId5"/>
    <p:sldMasterId id="2147483708" r:id="rId6"/>
    <p:sldMasterId id="2147483720" r:id="rId7"/>
  </p:sldMasterIdLst>
  <p:notesMasterIdLst>
    <p:notesMasterId r:id="rId29"/>
  </p:notesMasterIdLst>
  <p:sldIdLst>
    <p:sldId id="256" r:id="rId8"/>
    <p:sldId id="257" r:id="rId9"/>
    <p:sldId id="258" r:id="rId10"/>
    <p:sldId id="260" r:id="rId11"/>
    <p:sldId id="261" r:id="rId12"/>
    <p:sldId id="262" r:id="rId13"/>
    <p:sldId id="263" r:id="rId14"/>
    <p:sldId id="259" r:id="rId15"/>
    <p:sldId id="272" r:id="rId16"/>
    <p:sldId id="270" r:id="rId17"/>
    <p:sldId id="271" r:id="rId18"/>
    <p:sldId id="264" r:id="rId19"/>
    <p:sldId id="265" r:id="rId20"/>
    <p:sldId id="266" r:id="rId21"/>
    <p:sldId id="267" r:id="rId22"/>
    <p:sldId id="268" r:id="rId23"/>
    <p:sldId id="269" r:id="rId24"/>
    <p:sldId id="273" r:id="rId25"/>
    <p:sldId id="274" r:id="rId26"/>
    <p:sldId id="438" r:id="rId27"/>
    <p:sldId id="46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0" autoAdjust="0"/>
    <p:restoredTop sz="90955"/>
  </p:normalViewPr>
  <p:slideViewPr>
    <p:cSldViewPr>
      <p:cViewPr varScale="1">
        <p:scale>
          <a:sx n="93" d="100"/>
          <a:sy n="93" d="100"/>
        </p:scale>
        <p:origin x="6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54D305-6187-406B-A6DC-0630C2BC82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0F0FF-474A-49F9-8F2C-29D661E9DE3E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DAAA0-6904-4C0D-8B2B-F9ECB0DF8195}" type="slidenum">
              <a:rPr lang="en-US"/>
              <a:pPr/>
              <a:t>11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A8892-0D33-4177-83EA-5C7297B0F4F8}" type="slidenum">
              <a:rPr lang="en-US"/>
              <a:pPr/>
              <a:t>12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A06CA-678C-4B15-BA05-48D8E26EDC3C}" type="slidenum">
              <a:rPr lang="en-US"/>
              <a:pPr/>
              <a:t>13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9BAC8-537A-4633-BE27-23BAAB11410E}" type="slidenum">
              <a:rPr lang="en-US"/>
              <a:pPr/>
              <a:t>14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0A57A-92C4-4E3B-B0E9-FF1E7ABA21C4}" type="slidenum">
              <a:rPr lang="en-US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B082C-FE23-4132-9182-7681831E269C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8200" y="457200"/>
            <a:ext cx="51816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B4013-E7A4-4520-98E7-81086FC55B99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8200" y="457200"/>
            <a:ext cx="51816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1B28F-5917-45AE-A3D2-2B1ABC0C64F3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8200" y="457200"/>
            <a:ext cx="51816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-1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E11DE-1B32-457E-B64C-8E51EF7618F9}" type="slidenum">
              <a:rPr lang="en-US"/>
              <a:pPr/>
              <a:t>19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38200" y="457200"/>
            <a:ext cx="5181600" cy="388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Times" pitchFamily="-1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6A401-D009-4349-AE3D-13EC5F6DCE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3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50AA3-3758-486E-A2B4-49C92A0C6902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Backgrounds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8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C23AA-F02F-4543-96B5-A4F694345415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5245D-CD03-44F6-97C8-D72729140B30}" type="slidenum">
              <a:rPr lang="en-US"/>
              <a:pPr/>
              <a:t>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8C2AD-C392-40AC-BF81-C8DF901E885F}" type="slidenum">
              <a:rPr lang="en-US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887D0-231A-4575-BB0A-6BA91F67F0DF}" type="slidenum">
              <a:rPr lang="en-US"/>
              <a:pPr/>
              <a:t>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356A5-8ADF-4976-84FD-F338045A517E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B10DC-DD88-4F8B-B4CB-44CFC2D9BEC7}" type="slidenum">
              <a:rPr lang="en-US"/>
              <a:pPr/>
              <a:t>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EDA38-CDCF-4AAC-BA1B-BBF354632AEA}" type="slidenum">
              <a:rPr lang="en-US"/>
              <a:pPr/>
              <a:t>10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0762-0A5F-4087-830B-4CCC08848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3222-C184-4B41-93EB-3C0891F27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C195B-29B0-453B-B587-221AB5BB8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F45F3-1C8E-4F1F-B80A-B86FE3F104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1DE4-91BD-4BD7-AF18-7CC24AC87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E4EA2-70B1-4F16-A1A3-262D3BF99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31E13-FEA7-4B60-8D0C-0F4C379B4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B8298-D56C-44F0-B2E1-036CBABC3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048B6-6C8C-422C-B0E1-3E0F07D41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9F05E-06DB-4CD9-AF17-D9726A26A3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13640-194C-44DA-B804-DA4DEA4B8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BE795-1E03-421C-AF64-817A77CB7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D632E-F7EF-4E8A-A959-7138329DD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97EF7-D5D3-4C84-B681-D1080DD9F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5FDCD-70C2-4038-8CB2-626F4EC10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3513"/>
            <a:ext cx="1943100" cy="59324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3513"/>
            <a:ext cx="5676900" cy="5932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3F509-71DC-4DFF-B33D-81ACAA636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40F12D-D1C1-4B09-8367-B71883BA6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F9053-311E-40CE-AAEB-8B32CF3CE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06292-DAD5-4DDD-AE48-237C3BBBE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29CD1-AC9F-486C-9260-A5C184908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66546-26D7-4BFD-ADA2-64903B6A5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78CD3-C581-4B18-BA58-CA178CA37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82E0A-84D0-47BB-95A9-FAA84A25D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D94C-B453-4939-BFC9-544F63871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A4537-7E35-4105-9EBC-036248280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C175B-C639-4F2A-9753-9D778033B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D1365-9526-473C-B9DB-D26D00E7B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55C8D-9986-493F-A9FD-CFFE993FE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30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34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BD6244-84D2-4062-96F5-C2B6B8A1E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45D4-7703-40C3-8293-DCBEA8C06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49D03-5658-4B38-8DDB-F9B33F70BF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0C56E-211B-4EA7-AFAD-703BEA895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5B6E5-7DDE-45A5-95A7-C0F8276C3A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AC6D6-D27C-48AE-9561-FFC3A5DDE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4AECD-56D4-43FB-9366-B6A1074F0F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B8EE3-FCD6-445A-8372-56E9488BA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D326F-CA89-47EB-A804-C62FF6778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F884F-7AFB-4CE1-9E99-524BCD570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7899B-A67C-49EC-96F5-0F108ED84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F515-1F8F-4222-857A-B5F62D0BE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8" charset="0"/>
                <a:ea typeface="+mn-ea"/>
                <a:cs typeface="+mn-cs"/>
              </a:endParaRPr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BA9775-6CA2-F341-A42A-AF158E618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45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48385-1103-EA4D-976B-E971D3D11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63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1036-AEE7-A740-958D-0C8D5FB2D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20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C10D3-035E-E64D-B6E8-21FEC7146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2962-B8FF-4BDA-9298-BA414DDA55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1991D-419C-134B-9489-F1B3198AF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8AB7-E216-D948-9C5E-087A6DF4B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4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86C6-F78D-9B40-82F3-CA519C92F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4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144-A4D4-3446-8AE7-175F3F07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05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A130-A684-8D41-9F6D-F74A8E59C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25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11EF6-634E-9E49-A527-952CE629D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27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D5CD-3E3C-3F4B-A0E1-9C4E56CC9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86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6824"/>
      </p:ext>
    </p:extLst>
  </p:cSld>
  <p:clrMapOvr>
    <a:masterClrMapping/>
  </p:clrMapOvr>
  <p:transition spd="med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2656"/>
      </p:ext>
    </p:extLst>
  </p:cSld>
  <p:clrMapOvr>
    <a:masterClrMapping/>
  </p:clrMapOvr>
  <p:transition spd="med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7640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25C4-326E-457A-AE95-0424BF6A7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68450"/>
      </p:ext>
    </p:extLst>
  </p:cSld>
  <p:clrMapOvr>
    <a:masterClrMapping/>
  </p:clrMapOvr>
  <p:transition spd="med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51948"/>
      </p:ext>
    </p:extLst>
  </p:cSld>
  <p:clrMapOvr>
    <a:masterClrMapping/>
  </p:clrMapOvr>
  <p:transition spd="med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0054"/>
      </p:ext>
    </p:extLst>
  </p:cSld>
  <p:clrMapOvr>
    <a:masterClrMapping/>
  </p:clrMapOvr>
  <p:transition spd="med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268"/>
      </p:ext>
    </p:extLst>
  </p:cSld>
  <p:clrMapOvr>
    <a:masterClrMapping/>
  </p:clrMapOvr>
  <p:transition spd="med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31346"/>
      </p:ext>
    </p:extLst>
  </p:cSld>
  <p:clrMapOvr>
    <a:masterClrMapping/>
  </p:clrMapOvr>
  <p:transition spd="med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03278"/>
      </p:ext>
    </p:extLst>
  </p:cSld>
  <p:clrMapOvr>
    <a:masterClrMapping/>
  </p:clrMapOvr>
  <p:transition spd="med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1279"/>
      </p:ext>
    </p:extLst>
  </p:cSld>
  <p:clrMapOvr>
    <a:masterClrMapping/>
  </p:clrMapOvr>
  <p:transition spd="med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0100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9354E-9771-41C5-9866-88170B491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1440-3A86-42E7-BC76-90119AD8D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EB0C82-5EB4-4DD8-A8A0-288188A59C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 userDrawn="1"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6628" name="Rectangle 4"/>
          <p:cNvSpPr>
            <a:spLocks noChangeArrowheads="1"/>
          </p:cNvSpPr>
          <p:nvPr userDrawn="1"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sp>
        <p:nvSpPr>
          <p:cNvPr id="26629" name="Rectangle 5"/>
          <p:cNvSpPr>
            <a:spLocks noChangeArrowheads="1"/>
          </p:cNvSpPr>
          <p:nvPr userDrawn="1"/>
        </p:nvSpPr>
        <p:spPr bwMode="auto">
          <a:xfrm>
            <a:off x="461963" y="106363"/>
            <a:ext cx="4060825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lIns="91176" tIns="45588" rIns="91176" bIns="45588">
            <a:spAutoFit/>
          </a:bodyPr>
          <a:lstStyle/>
          <a:p>
            <a:pPr defTabSz="903288">
              <a:lnSpc>
                <a:spcPct val="125000"/>
              </a:lnSpc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Helvetica" pitchFamily="-12" charset="0"/>
              </a:rPr>
              <a:t>The  New Testament          Comes Together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cut/>
  </p:transition>
  <p:txStyles>
    <p:titleStyle>
      <a:lvl1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2pPr>
      <a:lvl3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3pPr>
      <a:lvl4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4pPr>
      <a:lvl5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5pPr>
      <a:lvl6pPr marL="4572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6pPr>
      <a:lvl7pPr marL="9144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7pPr>
      <a:lvl8pPr marL="13716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8pPr>
      <a:lvl9pPr marL="18288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2" charset="0"/>
        </a:defRPr>
      </a:lvl9pPr>
    </p:titleStyle>
    <p:bodyStyle>
      <a:lvl1pPr marL="339725" indent="-3397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8257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2871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300">
          <a:solidFill>
            <a:schemeClr val="tx1"/>
          </a:solidFill>
          <a:latin typeface="+mn-lt"/>
        </a:defRPr>
      </a:lvl3pPr>
      <a:lvl4pPr marL="157956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320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4892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464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036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608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513"/>
            <a:ext cx="7772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C80F454C-1AB8-49E1-A59C-844A2DDF39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F4D3C74-0F58-45CF-A8C6-AE80B562AE7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AF783646-B645-4A7B-AAA1-EA5A1B7DA3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spcBef>
                <a:spcPct val="0"/>
              </a:spcBef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defRPr sz="1200" smtClean="0">
                <a:effectLst/>
                <a:latin typeface="Arial" charset="0"/>
              </a:defRPr>
            </a:lvl1pPr>
          </a:lstStyle>
          <a:p>
            <a:pPr>
              <a:defRPr/>
            </a:pPr>
            <a:fld id="{4D81B834-33E2-6A43-8D79-F62E402F3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8" charset="0"/>
                <a:ea typeface="+mn-ea"/>
                <a:cs typeface="+mn-cs"/>
              </a:endParaRPr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8" charset="0"/>
                <a:ea typeface="+mn-ea"/>
                <a:cs typeface="+mn-cs"/>
              </a:endParaRPr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hangingPunct="1">
              <a:spcBef>
                <a:spcPct val="0"/>
              </a:spcBef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1691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effectLst/>
            </a:endParaRPr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>
              <a:effectLst/>
            </a:endParaRP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4BDAEAEC-9514-8348-98E3-9F58B798E1A6}" type="slidenum">
              <a:rPr lang="en-US">
                <a:effectLst/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02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wm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239000" cy="838200"/>
          </a:xfrm>
        </p:spPr>
        <p:txBody>
          <a:bodyPr/>
          <a:lstStyle/>
          <a:p>
            <a:r>
              <a:rPr lang="en-US" sz="4000" dirty="0" err="1">
                <a:solidFill>
                  <a:srgbClr val="FFFF00"/>
                </a:solidFill>
              </a:rPr>
              <a:t>Lãnh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Thổ</a:t>
            </a:r>
            <a:r>
              <a:rPr lang="en-US" sz="4000" dirty="0">
                <a:solidFill>
                  <a:srgbClr val="FFFF00"/>
                </a:solidFill>
              </a:rPr>
              <a:t> La </a:t>
            </a:r>
            <a:r>
              <a:rPr lang="en-US" sz="4000" dirty="0" err="1">
                <a:solidFill>
                  <a:srgbClr val="FFFF00"/>
                </a:solidFill>
              </a:rPr>
              <a:t>mã</a:t>
            </a:r>
            <a:r>
              <a:rPr lang="en-US" sz="4000" dirty="0">
                <a:solidFill>
                  <a:srgbClr val="FFFF00"/>
                </a:solidFill>
              </a:rPr>
              <a:t> (50</a:t>
            </a:r>
            <a:r>
              <a:rPr lang="en-US" sz="3200" dirty="0">
                <a:solidFill>
                  <a:srgbClr val="FFFF00"/>
                </a:solidFill>
              </a:rPr>
              <a:t> BC-AD </a:t>
            </a:r>
            <a:r>
              <a:rPr lang="en-US" sz="4000" dirty="0">
                <a:solidFill>
                  <a:srgbClr val="FFFF00"/>
                </a:solidFill>
              </a:rPr>
              <a:t>100)</a:t>
            </a:r>
            <a:endParaRPr lang="en-US" sz="400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165</a:t>
            </a:r>
          </a:p>
        </p:txBody>
      </p:sp>
      <p:pic>
        <p:nvPicPr>
          <p:cNvPr id="5124" name="Picture 4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9220200" cy="5553075"/>
          </a:xfrm>
          <a:prstGeom prst="rect">
            <a:avLst/>
          </a:prstGeom>
          <a:noFill/>
        </p:spPr>
      </p:pic>
      <p:pic>
        <p:nvPicPr>
          <p:cNvPr id="5125" name="Picture 5" descr="j02372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1600200" cy="10937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990600"/>
            <a:ext cx="28956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Đế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La </a:t>
            </a:r>
            <a:r>
              <a:rPr lang="en-US" dirty="0" err="1"/>
              <a:t>Mã</a:t>
            </a:r>
            <a:endParaRPr lang="en-US" dirty="0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4BABE77-B2AA-5443-9AAC-40B38252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58" y="6514451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Tiến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Rick Griffith •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Trường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Kinh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9" name="Rectangle 4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Journey 1</a:t>
            </a: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49158" name="Freeform 6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/>
            <a:ahLst/>
            <a:cxnLst>
              <a:cxn ang="0">
                <a:pos x="302" y="533"/>
              </a:cxn>
              <a:cxn ang="0">
                <a:pos x="262" y="461"/>
              </a:cxn>
              <a:cxn ang="0">
                <a:pos x="238" y="437"/>
              </a:cxn>
              <a:cxn ang="0">
                <a:pos x="206" y="389"/>
              </a:cxn>
              <a:cxn ang="0">
                <a:pos x="94" y="261"/>
              </a:cxn>
              <a:cxn ang="0">
                <a:pos x="62" y="213"/>
              </a:cxn>
              <a:cxn ang="0">
                <a:pos x="46" y="125"/>
              </a:cxn>
              <a:cxn ang="0">
                <a:pos x="6" y="53"/>
              </a:cxn>
              <a:cxn ang="0">
                <a:pos x="54" y="29"/>
              </a:cxn>
              <a:cxn ang="0">
                <a:pos x="70" y="85"/>
              </a:cxn>
              <a:cxn ang="0">
                <a:pos x="126" y="181"/>
              </a:cxn>
              <a:cxn ang="0">
                <a:pos x="174" y="213"/>
              </a:cxn>
              <a:cxn ang="0">
                <a:pos x="222" y="269"/>
              </a:cxn>
              <a:cxn ang="0">
                <a:pos x="230" y="109"/>
              </a:cxn>
              <a:cxn ang="0">
                <a:pos x="254" y="117"/>
              </a:cxn>
              <a:cxn ang="0">
                <a:pos x="238" y="197"/>
              </a:cxn>
              <a:cxn ang="0">
                <a:pos x="254" y="261"/>
              </a:cxn>
              <a:cxn ang="0">
                <a:pos x="334" y="293"/>
              </a:cxn>
              <a:cxn ang="0">
                <a:pos x="358" y="317"/>
              </a:cxn>
              <a:cxn ang="0">
                <a:pos x="390" y="389"/>
              </a:cxn>
              <a:cxn ang="0">
                <a:pos x="438" y="413"/>
              </a:cxn>
              <a:cxn ang="0">
                <a:pos x="494" y="477"/>
              </a:cxn>
              <a:cxn ang="0">
                <a:pos x="542" y="493"/>
              </a:cxn>
              <a:cxn ang="0">
                <a:pos x="566" y="581"/>
              </a:cxn>
              <a:cxn ang="0">
                <a:pos x="470" y="605"/>
              </a:cxn>
              <a:cxn ang="0">
                <a:pos x="422" y="621"/>
              </a:cxn>
              <a:cxn ang="0">
                <a:pos x="398" y="629"/>
              </a:cxn>
              <a:cxn ang="0">
                <a:pos x="302" y="589"/>
              </a:cxn>
              <a:cxn ang="0">
                <a:pos x="302" y="533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MEDITERRANEAN SEA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ATLANTIC OCEAN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ROME•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•Syrian Antioch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•Pisidian Antioch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•Ephesus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Athens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105025" y="936625"/>
            <a:ext cx="5957888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900" b="1">
                <a:solidFill>
                  <a:srgbClr val="FFFFFF"/>
                </a:solidFill>
                <a:latin typeface="Comic Sans MS" pitchFamily="66" charset="0"/>
              </a:rPr>
              <a:t>PAUL’S JOURNEYS   …AT A GLANCE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•Macedonia</a:t>
            </a:r>
          </a:p>
        </p:txBody>
      </p:sp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AFRICA</a:t>
              </a:r>
            </a:p>
          </p:txBody>
        </p: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ASIA</a:t>
              </a: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Comic Sans MS" pitchFamily="66" charset="0"/>
                </a:rPr>
                <a:t>EUROPE</a:t>
              </a: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</a:rPr>
                <a:t>ARABIA</a:t>
              </a:r>
            </a:p>
          </p:txBody>
        </p:sp>
      </p:grpSp>
      <p:sp>
        <p:nvSpPr>
          <p:cNvPr id="49176" name="Freeform 24"/>
          <p:cNvSpPr>
            <a:spLocks/>
          </p:cNvSpPr>
          <p:nvPr/>
        </p:nvSpPr>
        <p:spPr bwMode="auto">
          <a:xfrm>
            <a:off x="5849938" y="3525838"/>
            <a:ext cx="777875" cy="884237"/>
          </a:xfrm>
          <a:custGeom>
            <a:avLst/>
            <a:gdLst/>
            <a:ahLst/>
            <a:cxnLst>
              <a:cxn ang="0">
                <a:pos x="539" y="593"/>
              </a:cxn>
              <a:cxn ang="0">
                <a:pos x="180" y="584"/>
              </a:cxn>
              <a:cxn ang="0">
                <a:pos x="90" y="530"/>
              </a:cxn>
              <a:cxn ang="0">
                <a:pos x="54" y="441"/>
              </a:cxn>
              <a:cxn ang="0">
                <a:pos x="18" y="387"/>
              </a:cxn>
              <a:cxn ang="0">
                <a:pos x="0" y="333"/>
              </a:cxn>
              <a:cxn ang="0">
                <a:pos x="45" y="36"/>
              </a:cxn>
              <a:cxn ang="0">
                <a:pos x="126" y="0"/>
              </a:cxn>
              <a:cxn ang="0">
                <a:pos x="207" y="36"/>
              </a:cxn>
              <a:cxn ang="0">
                <a:pos x="216" y="81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•Jerusalem</a:t>
            </a:r>
          </a:p>
        </p:txBody>
      </p:sp>
      <p:grpSp>
        <p:nvGrpSpPr>
          <p:cNvPr id="49178" name="Group 26"/>
          <p:cNvGrpSpPr>
            <a:grpSpLocks/>
          </p:cNvGrpSpPr>
          <p:nvPr/>
        </p:nvGrpSpPr>
        <p:grpSpPr bwMode="auto">
          <a:xfrm>
            <a:off x="208653" y="4541838"/>
            <a:ext cx="6122333" cy="612775"/>
            <a:chOff x="205" y="3266"/>
            <a:chExt cx="4242" cy="438"/>
          </a:xfrm>
        </p:grpSpPr>
        <p:sp>
          <p:nvSpPr>
            <p:cNvPr id="49179" name="Rectangle 27" descr="10%"/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205" y="3281"/>
              <a:ext cx="4242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2058" tIns="41029" rIns="82058" bIns="41029">
              <a:spAutoFit/>
            </a:bodyPr>
            <a:lstStyle/>
            <a:p>
              <a:pPr algn="ctr" defTabSz="820738"/>
              <a:r>
                <a:rPr lang="en-US" sz="2500" b="1" dirty="0">
                  <a:latin typeface="Comic Sans MS" pitchFamily="66" charset="0"/>
                </a:rPr>
                <a:t>#1.“The </a:t>
              </a:r>
              <a:r>
                <a:rPr lang="en-US" sz="2500" b="1" u="sng" dirty="0">
                  <a:solidFill>
                    <a:schemeClr val="hlink"/>
                  </a:solidFill>
                  <a:latin typeface="Comic Sans MS" pitchFamily="66" charset="0"/>
                </a:rPr>
                <a:t>Hook</a:t>
              </a:r>
              <a:r>
                <a:rPr lang="en-US" sz="2500" b="1" dirty="0">
                  <a:latin typeface="Comic Sans MS" pitchFamily="66" charset="0"/>
                </a:rPr>
                <a:t>: </a:t>
              </a:r>
              <a:r>
                <a:rPr lang="en-US" sz="2500" b="1" dirty="0" err="1">
                  <a:latin typeface="Comic Sans MS" pitchFamily="66" charset="0"/>
                </a:rPr>
                <a:t>Một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solidFill>
                    <a:srgbClr val="FF0000"/>
                  </a:solidFill>
                  <a:latin typeface="Comic Sans MS" pitchFamily="66" charset="0"/>
                </a:rPr>
                <a:t>phòng</a:t>
              </a:r>
              <a:r>
                <a:rPr lang="en-US" sz="2500" b="1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US" sz="2500" b="1" dirty="0" err="1">
                  <a:solidFill>
                    <a:srgbClr val="FF0000"/>
                  </a:solidFill>
                  <a:latin typeface="Comic Sans MS" pitchFamily="66" charset="0"/>
                </a:rPr>
                <a:t>thí</a:t>
              </a:r>
              <a:r>
                <a:rPr lang="en-US" sz="2500" b="1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en-US" sz="2500" b="1" dirty="0" err="1">
                  <a:solidFill>
                    <a:srgbClr val="FF0000"/>
                  </a:solidFill>
                  <a:latin typeface="Comic Sans MS" pitchFamily="66" charset="0"/>
                </a:rPr>
                <a:t>nghiệm</a:t>
              </a:r>
              <a:endParaRPr lang="en-US" sz="25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723900" y="4029075"/>
            <a:ext cx="1719263" cy="338542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latin typeface="Comic Sans MS" pitchFamily="66" charset="0"/>
              </a:rPr>
              <a:t>Công</a:t>
            </a:r>
            <a:r>
              <a:rPr lang="en-US" sz="1600" b="1" dirty="0">
                <a:latin typeface="Comic Sans MS" pitchFamily="66" charset="0"/>
              </a:rPr>
              <a:t> </a:t>
            </a:r>
            <a:r>
              <a:rPr lang="en-US" sz="1600" b="1" dirty="0" err="1">
                <a:latin typeface="Comic Sans MS" pitchFamily="66" charset="0"/>
              </a:rPr>
              <a:t>vụ</a:t>
            </a:r>
            <a:r>
              <a:rPr lang="en-US" sz="1600" b="1" dirty="0">
                <a:latin typeface="Comic Sans MS" pitchFamily="66" charset="0"/>
              </a:rPr>
              <a:t> 13-14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665163" y="571500"/>
            <a:ext cx="3946525" cy="5619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500" b="1">
                <a:solidFill>
                  <a:srgbClr val="FFFF00"/>
                </a:solidFill>
                <a:latin typeface="Comic Sans MS" pitchFamily="66" charset="0"/>
              </a:rPr>
              <a:t>STUDY HELP #24</a:t>
            </a:r>
          </a:p>
        </p:txBody>
      </p:sp>
      <p:sp>
        <p:nvSpPr>
          <p:cNvPr id="49183" name="AutoShape 31"/>
          <p:cNvSpPr>
            <a:spLocks noChangeArrowheads="1"/>
          </p:cNvSpPr>
          <p:nvPr/>
        </p:nvSpPr>
        <p:spPr bwMode="auto">
          <a:xfrm>
            <a:off x="6094413" y="3197225"/>
            <a:ext cx="561975" cy="952500"/>
          </a:xfrm>
          <a:prstGeom prst="curvedLeftArrow">
            <a:avLst>
              <a:gd name="adj1" fmla="val 33898"/>
              <a:gd name="adj2" fmla="val 67797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lIns="82058" tIns="41029" rIns="82058" bIns="41029" anchor="ctr"/>
          <a:lstStyle/>
          <a:p>
            <a:pPr algn="ctr" defTabSz="820738"/>
            <a:endParaRPr lang="en-US" sz="1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84" name="AutoShape 32"/>
          <p:cNvSpPr>
            <a:spLocks noChangeArrowheads="1"/>
          </p:cNvSpPr>
          <p:nvPr/>
        </p:nvSpPr>
        <p:spPr bwMode="auto">
          <a:xfrm rot="-10399971">
            <a:off x="5322888" y="3338513"/>
            <a:ext cx="430212" cy="954087"/>
          </a:xfrm>
          <a:prstGeom prst="curvedLeftArrow">
            <a:avLst>
              <a:gd name="adj1" fmla="val 44354"/>
              <a:gd name="adj2" fmla="val 88709"/>
              <a:gd name="adj3" fmla="val 3333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AutoShape 33"/>
          <p:cNvSpPr>
            <a:spLocks noChangeArrowheads="1"/>
          </p:cNvSpPr>
          <p:nvPr/>
        </p:nvSpPr>
        <p:spPr bwMode="auto">
          <a:xfrm>
            <a:off x="6135688" y="4067175"/>
            <a:ext cx="622300" cy="252413"/>
          </a:xfrm>
          <a:prstGeom prst="rightArrow">
            <a:avLst>
              <a:gd name="adj1" fmla="val 50000"/>
              <a:gd name="adj2" fmla="val 6163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8021638" y="6526213"/>
            <a:ext cx="1651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9187" name="Text Box 35"/>
          <p:cNvSpPr txBox="1">
            <a:spLocks noChangeArrowheads="1"/>
          </p:cNvSpPr>
          <p:nvPr/>
        </p:nvSpPr>
        <p:spPr bwMode="auto">
          <a:xfrm>
            <a:off x="8593138" y="6202363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8707438" y="6473825"/>
            <a:ext cx="3667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14</a:t>
            </a:r>
          </a:p>
        </p:txBody>
      </p: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750888" y="5287964"/>
            <a:ext cx="6973887" cy="1359158"/>
            <a:chOff x="536" y="3847"/>
            <a:chExt cx="4624" cy="971"/>
          </a:xfrm>
        </p:grpSpPr>
        <p:sp>
          <p:nvSpPr>
            <p:cNvPr id="49191" name="Rectangle 39" descr="10%"/>
            <p:cNvSpPr>
              <a:spLocks noChangeArrowheads="1"/>
            </p:cNvSpPr>
            <p:nvPr/>
          </p:nvSpPr>
          <p:spPr bwMode="auto">
            <a:xfrm>
              <a:off x="536" y="3847"/>
              <a:ext cx="4624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49192" name="Rectangle 40"/>
            <p:cNvSpPr>
              <a:spLocks noChangeArrowheads="1"/>
            </p:cNvSpPr>
            <p:nvPr/>
          </p:nvSpPr>
          <p:spPr bwMode="auto">
            <a:xfrm>
              <a:off x="724" y="3879"/>
              <a:ext cx="4383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defTabSz="820738">
                <a:lnSpc>
                  <a:spcPct val="80000"/>
                </a:lnSpc>
              </a:pPr>
              <a:r>
                <a:rPr lang="en-US" sz="2500" b="1" dirty="0">
                  <a:latin typeface="Comic Sans MS" pitchFamily="66" charset="0"/>
                </a:rPr>
                <a:t>Ý </a:t>
              </a:r>
              <a:r>
                <a:rPr lang="en-US" sz="2500" b="1" dirty="0" err="1">
                  <a:latin typeface="Comic Sans MS" pitchFamily="66" charset="0"/>
                </a:rPr>
                <a:t>nghĩa</a:t>
              </a:r>
              <a:r>
                <a:rPr lang="en-US" sz="2500" b="1" dirty="0">
                  <a:latin typeface="Comic Sans MS" pitchFamily="66" charset="0"/>
                </a:rPr>
                <a:t>: </a:t>
              </a:r>
              <a:r>
                <a:rPr lang="en-US" sz="2500" b="1" dirty="0" err="1">
                  <a:latin typeface="Comic Sans MS" pitchFamily="66" charset="0"/>
                </a:rPr>
                <a:t>Được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tôn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thành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u="sng" dirty="0" err="1">
                  <a:solidFill>
                    <a:schemeClr val="hlink"/>
                  </a:solidFill>
                  <a:latin typeface="Comic Sans MS" pitchFamily="66" charset="0"/>
                </a:rPr>
                <a:t>thần</a:t>
              </a:r>
              <a:r>
                <a:rPr lang="en-US" sz="2500" b="1" u="sng" dirty="0">
                  <a:solidFill>
                    <a:schemeClr val="hlink"/>
                  </a:solidFill>
                  <a:latin typeface="Comic Sans MS" pitchFamily="66" charset="0"/>
                </a:rPr>
                <a:t>;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làm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phép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lạ</a:t>
              </a:r>
              <a:r>
                <a:rPr lang="en-US" sz="2500" b="1" dirty="0">
                  <a:latin typeface="Comic Sans MS" pitchFamily="66" charset="0"/>
                </a:rPr>
                <a:t>; </a:t>
              </a:r>
              <a:r>
                <a:rPr lang="en-US" sz="2500" b="1" dirty="0" err="1">
                  <a:latin typeface="Comic Sans MS" pitchFamily="66" charset="0"/>
                </a:rPr>
                <a:t>Phao-lô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u="sng" dirty="0" err="1">
                  <a:solidFill>
                    <a:schemeClr val="hlink"/>
                  </a:solidFill>
                  <a:latin typeface="Comic Sans MS" pitchFamily="66" charset="0"/>
                </a:rPr>
                <a:t>bị</a:t>
              </a:r>
              <a:r>
                <a:rPr lang="en-US" sz="2500" b="1" u="sng" dirty="0">
                  <a:solidFill>
                    <a:schemeClr val="hlink"/>
                  </a:solidFill>
                  <a:latin typeface="Comic Sans MS" pitchFamily="66" charset="0"/>
                </a:rPr>
                <a:t> </a:t>
              </a:r>
              <a:r>
                <a:rPr lang="en-US" sz="2500" b="1" u="sng" dirty="0" err="1">
                  <a:solidFill>
                    <a:schemeClr val="hlink"/>
                  </a:solidFill>
                  <a:latin typeface="Comic Sans MS" pitchFamily="66" charset="0"/>
                </a:rPr>
                <a:t>ném</a:t>
              </a:r>
              <a:r>
                <a:rPr lang="en-US" sz="2500" b="1" u="sng" dirty="0">
                  <a:solidFill>
                    <a:schemeClr val="hlink"/>
                  </a:solidFill>
                  <a:latin typeface="Comic Sans MS" pitchFamily="66" charset="0"/>
                </a:rPr>
                <a:t> </a:t>
              </a:r>
              <a:r>
                <a:rPr lang="en-US" sz="2500" b="1" u="sng" dirty="0" err="1">
                  <a:solidFill>
                    <a:schemeClr val="hlink"/>
                  </a:solidFill>
                  <a:latin typeface="Comic Sans MS" pitchFamily="66" charset="0"/>
                </a:rPr>
                <a:t>đá</a:t>
              </a:r>
              <a:r>
                <a:rPr lang="en-US" sz="2500" b="1" dirty="0">
                  <a:latin typeface="Comic Sans MS" pitchFamily="66" charset="0"/>
                </a:rPr>
                <a:t>; </a:t>
              </a:r>
              <a:r>
                <a:rPr lang="en-US" sz="2500" b="1" dirty="0" err="1">
                  <a:latin typeface="Comic Sans MS" pitchFamily="66" charset="0"/>
                </a:rPr>
                <a:t>công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tác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khó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khăn</a:t>
              </a:r>
              <a:r>
                <a:rPr lang="en-US" sz="2500" b="1" dirty="0">
                  <a:latin typeface="Comic Sans MS" pitchFamily="66" charset="0"/>
                </a:rPr>
                <a:t>; </a:t>
              </a:r>
              <a:r>
                <a:rPr lang="en-US" sz="2500" b="1" dirty="0" err="1">
                  <a:latin typeface="Comic Sans MS" pitchFamily="66" charset="0"/>
                </a:rPr>
                <a:t>thành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lập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Hội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Thánh</a:t>
              </a:r>
              <a:r>
                <a:rPr lang="en-US" sz="2500" b="1" dirty="0">
                  <a:latin typeface="Comic Sans MS" pitchFamily="66" charset="0"/>
                </a:rPr>
                <a:t>; </a:t>
              </a:r>
              <a:r>
                <a:rPr lang="en-US" sz="2500" b="1" dirty="0" err="1">
                  <a:latin typeface="Comic Sans MS" pitchFamily="66" charset="0"/>
                </a:rPr>
                <a:t>trở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về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bằng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đường</a:t>
              </a:r>
              <a:r>
                <a:rPr lang="en-US" sz="2500" b="1" dirty="0">
                  <a:latin typeface="Comic Sans MS" pitchFamily="66" charset="0"/>
                </a:rPr>
                <a:t> </a:t>
              </a:r>
              <a:r>
                <a:rPr lang="en-US" sz="2500" b="1" dirty="0" err="1">
                  <a:latin typeface="Comic Sans MS" pitchFamily="66" charset="0"/>
                </a:rPr>
                <a:t>cũ</a:t>
              </a:r>
              <a:r>
                <a:rPr lang="en-US" sz="2500" b="1" dirty="0">
                  <a:latin typeface="Comic Sans MS" pitchFamily="66" charset="0"/>
                </a:rPr>
                <a:t>.</a:t>
              </a:r>
            </a:p>
          </p:txBody>
        </p:sp>
      </p:grpSp>
      <p:grpSp>
        <p:nvGrpSpPr>
          <p:cNvPr id="49193" name="Group 41"/>
          <p:cNvGrpSpPr>
            <a:grpSpLocks/>
          </p:cNvGrpSpPr>
          <p:nvPr/>
        </p:nvGrpSpPr>
        <p:grpSpPr bwMode="auto">
          <a:xfrm>
            <a:off x="762292" y="1398588"/>
            <a:ext cx="3713163" cy="2386012"/>
            <a:chOff x="528" y="999"/>
            <a:chExt cx="2573" cy="1703"/>
          </a:xfrm>
        </p:grpSpPr>
        <p:sp>
          <p:nvSpPr>
            <p:cNvPr id="49194" name="AutoShape 42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49195" name="Text Box 43"/>
            <p:cNvSpPr txBox="1">
              <a:spLocks noChangeArrowheads="1"/>
            </p:cNvSpPr>
            <p:nvPr/>
          </p:nvSpPr>
          <p:spPr bwMode="auto">
            <a:xfrm>
              <a:off x="528" y="1089"/>
              <a:ext cx="2573" cy="13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5900" b="1" dirty="0">
                  <a:solidFill>
                    <a:srgbClr val="FFEA18"/>
                  </a:solidFill>
                  <a:latin typeface="Comic Sans MS" pitchFamily="66" charset="0"/>
                </a:rPr>
                <a:t>46-48 S.C.</a:t>
              </a:r>
            </a:p>
          </p:txBody>
        </p:sp>
      </p:grpSp>
      <p:grpSp>
        <p:nvGrpSpPr>
          <p:cNvPr id="49196" name="Group 44"/>
          <p:cNvGrpSpPr>
            <a:grpSpLocks/>
          </p:cNvGrpSpPr>
          <p:nvPr/>
        </p:nvGrpSpPr>
        <p:grpSpPr bwMode="auto">
          <a:xfrm>
            <a:off x="4965700" y="290513"/>
            <a:ext cx="3784600" cy="2777382"/>
            <a:chOff x="3441" y="207"/>
            <a:chExt cx="2622" cy="1983"/>
          </a:xfrm>
        </p:grpSpPr>
        <p:pic>
          <p:nvPicPr>
            <p:cNvPr id="49197" name="Picture 4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207"/>
              <a:ext cx="2622" cy="1966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</p:pic>
        <p:sp>
          <p:nvSpPr>
            <p:cNvPr id="49198" name="Text Box 46"/>
            <p:cNvSpPr txBox="1">
              <a:spLocks noChangeArrowheads="1"/>
            </p:cNvSpPr>
            <p:nvPr/>
          </p:nvSpPr>
          <p:spPr bwMode="auto">
            <a:xfrm>
              <a:off x="3532" y="1933"/>
              <a:ext cx="2284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1800" b="1" dirty="0" err="1">
                  <a:solidFill>
                    <a:srgbClr val="FFEA18"/>
                  </a:solidFill>
                  <a:latin typeface="Comic Sans MS" pitchFamily="66" charset="0"/>
                </a:rPr>
                <a:t>Bãi</a:t>
              </a:r>
              <a:r>
                <a:rPr lang="en-US" sz="1800" b="1" dirty="0">
                  <a:solidFill>
                    <a:srgbClr val="FFEA18"/>
                  </a:solidFill>
                  <a:latin typeface="Comic Sans MS" pitchFamily="66" charset="0"/>
                </a:rPr>
                <a:t> </a:t>
              </a:r>
              <a:r>
                <a:rPr lang="en-US" sz="1800" b="1" dirty="0" err="1">
                  <a:solidFill>
                    <a:srgbClr val="FFEA18"/>
                  </a:solidFill>
                  <a:latin typeface="Comic Sans MS" pitchFamily="66" charset="0"/>
                </a:rPr>
                <a:t>biển</a:t>
              </a:r>
              <a:r>
                <a:rPr lang="en-US" sz="1800" b="1" dirty="0">
                  <a:solidFill>
                    <a:srgbClr val="FFEA18"/>
                  </a:solidFill>
                  <a:latin typeface="Comic Sans MS" pitchFamily="66" charset="0"/>
                </a:rPr>
                <a:t> </a:t>
              </a:r>
              <a:r>
                <a:rPr lang="en-US" sz="1800" b="1" dirty="0" err="1">
                  <a:solidFill>
                    <a:srgbClr val="FFEA18"/>
                  </a:solidFill>
                  <a:latin typeface="Comic Sans MS" pitchFamily="66" charset="0"/>
                </a:rPr>
                <a:t>tại</a:t>
              </a:r>
              <a:r>
                <a:rPr lang="en-US" sz="1800" b="1" dirty="0">
                  <a:solidFill>
                    <a:srgbClr val="FFEA18"/>
                  </a:solidFill>
                  <a:latin typeface="Comic Sans MS" pitchFamily="66" charset="0"/>
                </a:rPr>
                <a:t> CYPRUS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4" grpId="0" autoUpdateAnimBg="0"/>
      <p:bldP spid="49165" grpId="0" autoUpdateAnimBg="0"/>
      <p:bldP spid="49166" grpId="0" autoUpdateAnimBg="0"/>
      <p:bldP spid="49167" grpId="0" autoUpdateAnimBg="0"/>
      <p:bldP spid="49169" grpId="0" autoUpdateAnimBg="0"/>
      <p:bldP spid="49169" grpId="1" autoUpdateAnimBg="0"/>
      <p:bldP spid="49170" grpId="0" autoUpdateAnimBg="0"/>
      <p:bldP spid="49176" grpId="0" animBg="1"/>
      <p:bldP spid="49177" grpId="0" autoUpdateAnimBg="0"/>
      <p:bldP spid="49181" grpId="0" animBg="1" autoUpdateAnimBg="0"/>
      <p:bldP spid="49182" grpId="0" animBg="1" autoUpdateAnimBg="0"/>
      <p:bldP spid="49183" grpId="0" animBg="1" autoUpdateAnimBg="0"/>
      <p:bldP spid="49184" grpId="0" animBg="1"/>
      <p:bldP spid="49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4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Jerusalem Council</a:t>
            </a: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MEDITERRANEAN SEA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ATLANTIC OCEAN</a:t>
            </a:r>
          </a:p>
        </p:txBody>
      </p:sp>
      <p:sp>
        <p:nvSpPr>
          <p:cNvPr id="50184" name="Freeform 8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/>
            <a:ahLst/>
            <a:cxnLst>
              <a:cxn ang="0">
                <a:pos x="302" y="533"/>
              </a:cxn>
              <a:cxn ang="0">
                <a:pos x="262" y="461"/>
              </a:cxn>
              <a:cxn ang="0">
                <a:pos x="238" y="437"/>
              </a:cxn>
              <a:cxn ang="0">
                <a:pos x="206" y="389"/>
              </a:cxn>
              <a:cxn ang="0">
                <a:pos x="94" y="261"/>
              </a:cxn>
              <a:cxn ang="0">
                <a:pos x="62" y="213"/>
              </a:cxn>
              <a:cxn ang="0">
                <a:pos x="46" y="125"/>
              </a:cxn>
              <a:cxn ang="0">
                <a:pos x="6" y="53"/>
              </a:cxn>
              <a:cxn ang="0">
                <a:pos x="54" y="29"/>
              </a:cxn>
              <a:cxn ang="0">
                <a:pos x="70" y="85"/>
              </a:cxn>
              <a:cxn ang="0">
                <a:pos x="126" y="181"/>
              </a:cxn>
              <a:cxn ang="0">
                <a:pos x="174" y="213"/>
              </a:cxn>
              <a:cxn ang="0">
                <a:pos x="222" y="269"/>
              </a:cxn>
              <a:cxn ang="0">
                <a:pos x="230" y="109"/>
              </a:cxn>
              <a:cxn ang="0">
                <a:pos x="254" y="117"/>
              </a:cxn>
              <a:cxn ang="0">
                <a:pos x="238" y="197"/>
              </a:cxn>
              <a:cxn ang="0">
                <a:pos x="254" y="261"/>
              </a:cxn>
              <a:cxn ang="0">
                <a:pos x="334" y="293"/>
              </a:cxn>
              <a:cxn ang="0">
                <a:pos x="358" y="317"/>
              </a:cxn>
              <a:cxn ang="0">
                <a:pos x="390" y="389"/>
              </a:cxn>
              <a:cxn ang="0">
                <a:pos x="438" y="413"/>
              </a:cxn>
              <a:cxn ang="0">
                <a:pos x="494" y="477"/>
              </a:cxn>
              <a:cxn ang="0">
                <a:pos x="542" y="493"/>
              </a:cxn>
              <a:cxn ang="0">
                <a:pos x="566" y="581"/>
              </a:cxn>
              <a:cxn ang="0">
                <a:pos x="470" y="605"/>
              </a:cxn>
              <a:cxn ang="0">
                <a:pos x="422" y="621"/>
              </a:cxn>
              <a:cxn ang="0">
                <a:pos x="398" y="629"/>
              </a:cxn>
              <a:cxn ang="0">
                <a:pos x="302" y="589"/>
              </a:cxn>
              <a:cxn ang="0">
                <a:pos x="302" y="533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ROME•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•Syrian Antioch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•Pisidian Antioch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•Ephesus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Athens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•Macedonia</a:t>
            </a:r>
          </a:p>
        </p:txBody>
      </p:sp>
      <p:pic>
        <p:nvPicPr>
          <p:cNvPr id="50194" name="Picture 18"/>
          <p:cNvPicPr>
            <a:picLocks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1"/>
          <a:stretch>
            <a:fillRect/>
          </a:stretch>
        </p:blipFill>
        <p:spPr bwMode="auto">
          <a:xfrm>
            <a:off x="3695700" y="2497138"/>
            <a:ext cx="2693988" cy="18081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</p:pic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995738" y="2563813"/>
            <a:ext cx="229393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3080412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EA18"/>
                </a:solidFill>
                <a:latin typeface="Comic Sans MS" pitchFamily="66" charset="0"/>
              </a:rPr>
              <a:t>GRACE ONLY!</a:t>
            </a:r>
          </a:p>
        </p:txBody>
      </p:sp>
      <p:sp>
        <p:nvSpPr>
          <p:cNvPr id="50196" name="Oval 20"/>
          <p:cNvSpPr>
            <a:spLocks noChangeArrowheads="1"/>
          </p:cNvSpPr>
          <p:nvPr/>
        </p:nvSpPr>
        <p:spPr bwMode="auto">
          <a:xfrm>
            <a:off x="6342063" y="4511675"/>
            <a:ext cx="611187" cy="579438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105025" y="936625"/>
            <a:ext cx="5957888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900" b="1">
                <a:solidFill>
                  <a:srgbClr val="F8FFF8"/>
                </a:solidFill>
                <a:latin typeface="Comic Sans MS" pitchFamily="66" charset="0"/>
              </a:rPr>
              <a:t>PAUL’S JOURNEYS   …AT A GLANCE</a:t>
            </a:r>
          </a:p>
        </p:txBody>
      </p:sp>
      <p:sp>
        <p:nvSpPr>
          <p:cNvPr id="50198" name="Freeform 22"/>
          <p:cNvSpPr>
            <a:spLocks/>
          </p:cNvSpPr>
          <p:nvPr/>
        </p:nvSpPr>
        <p:spPr bwMode="auto">
          <a:xfrm>
            <a:off x="6611938" y="4268788"/>
            <a:ext cx="79375" cy="533400"/>
          </a:xfrm>
          <a:custGeom>
            <a:avLst/>
            <a:gdLst/>
            <a:ahLst/>
            <a:cxnLst>
              <a:cxn ang="0">
                <a:pos x="19" y="381"/>
              </a:cxn>
              <a:cxn ang="0">
                <a:pos x="38" y="257"/>
              </a:cxn>
              <a:cxn ang="0">
                <a:pos x="19" y="86"/>
              </a:cxn>
              <a:cxn ang="0">
                <a:pos x="0" y="0"/>
              </a:cxn>
            </a:cxnLst>
            <a:rect l="0" t="0" r="r" b="b"/>
            <a:pathLst>
              <a:path w="56" h="381">
                <a:moveTo>
                  <a:pt x="19" y="381"/>
                </a:moveTo>
                <a:cubicBezTo>
                  <a:pt x="4" y="335"/>
                  <a:pt x="24" y="300"/>
                  <a:pt x="38" y="257"/>
                </a:cubicBezTo>
                <a:cubicBezTo>
                  <a:pt x="47" y="194"/>
                  <a:pt x="56" y="141"/>
                  <a:pt x="19" y="86"/>
                </a:cubicBezTo>
                <a:cubicBezTo>
                  <a:pt x="10" y="57"/>
                  <a:pt x="0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50200" name="Text Box 24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AFRICA</a:t>
              </a:r>
            </a:p>
          </p:txBody>
        </p:sp>
        <p:sp>
          <p:nvSpPr>
            <p:cNvPr id="50201" name="Text Box 25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ASIA</a:t>
              </a:r>
            </a:p>
          </p:txBody>
        </p:sp>
        <p:sp>
          <p:nvSpPr>
            <p:cNvPr id="50202" name="Text Box 26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Comic Sans MS" pitchFamily="66" charset="0"/>
                </a:rPr>
                <a:t>EUROPE</a:t>
              </a:r>
            </a:p>
          </p:txBody>
        </p:sp>
        <p:sp>
          <p:nvSpPr>
            <p:cNvPr id="50203" name="Text Box 27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</a:rPr>
                <a:t>ARABIA</a:t>
              </a:r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755650" y="5387975"/>
            <a:ext cx="6030913" cy="1196975"/>
            <a:chOff x="575" y="3847"/>
            <a:chExt cx="4179" cy="854"/>
          </a:xfrm>
        </p:grpSpPr>
        <p:sp>
          <p:nvSpPr>
            <p:cNvPr id="50205" name="Rectangle 29" descr="10%"/>
            <p:cNvSpPr>
              <a:spLocks noChangeArrowheads="1"/>
            </p:cNvSpPr>
            <p:nvPr/>
          </p:nvSpPr>
          <p:spPr bwMode="auto">
            <a:xfrm>
              <a:off x="575" y="3847"/>
              <a:ext cx="3740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50206" name="Text Box 30"/>
            <p:cNvSpPr txBox="1">
              <a:spLocks noChangeArrowheads="1"/>
            </p:cNvSpPr>
            <p:nvPr/>
          </p:nvSpPr>
          <p:spPr bwMode="auto">
            <a:xfrm>
              <a:off x="718" y="3951"/>
              <a:ext cx="4036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defTabSz="820738">
                <a:lnSpc>
                  <a:spcPct val="80000"/>
                </a:lnSpc>
                <a:spcBef>
                  <a:spcPct val="50000"/>
                </a:spcBef>
              </a:pPr>
              <a:r>
                <a:rPr lang="en-US" sz="2900" b="1">
                  <a:latin typeface="Comic Sans MS" pitchFamily="66" charset="0"/>
                </a:rPr>
                <a:t>The issue was permanently settled: </a:t>
              </a:r>
              <a:r>
                <a:rPr lang="en-US" sz="2900" b="1" u="sng">
                  <a:solidFill>
                    <a:schemeClr val="hlink"/>
                  </a:solidFill>
                  <a:latin typeface="Comic Sans MS" pitchFamily="66" charset="0"/>
                </a:rPr>
                <a:t>GRACE</a:t>
              </a:r>
              <a:r>
                <a:rPr lang="en-US" sz="2900" b="1" u="sng">
                  <a:latin typeface="Comic Sans MS" pitchFamily="66" charset="0"/>
                </a:rPr>
                <a:t>,</a:t>
              </a:r>
              <a:r>
                <a:rPr lang="en-US" sz="2900" b="1">
                  <a:latin typeface="Comic Sans MS" pitchFamily="66" charset="0"/>
                </a:rPr>
                <a:t> not </a:t>
              </a:r>
              <a:r>
                <a:rPr lang="en-US" sz="2900" b="1" u="sng">
                  <a:solidFill>
                    <a:schemeClr val="hlink"/>
                  </a:solidFill>
                  <a:latin typeface="Comic Sans MS" pitchFamily="66" charset="0"/>
                </a:rPr>
                <a:t>LAW</a:t>
              </a:r>
              <a:r>
                <a:rPr lang="en-US" sz="2900" b="1">
                  <a:latin typeface="Comic Sans MS" pitchFamily="66" charset="0"/>
                </a:rPr>
                <a:t>!</a:t>
              </a:r>
            </a:p>
          </p:txBody>
        </p:sp>
      </p:grp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719138" y="3994150"/>
            <a:ext cx="1717675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Acts 15</a:t>
            </a:r>
          </a:p>
        </p:txBody>
      </p:sp>
      <p:sp>
        <p:nvSpPr>
          <p:cNvPr id="50208" name="Text Box 32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•Jerusalem</a:t>
            </a:r>
          </a:p>
        </p:txBody>
      </p:sp>
      <p:grpSp>
        <p:nvGrpSpPr>
          <p:cNvPr id="50209" name="Group 33"/>
          <p:cNvGrpSpPr>
            <a:grpSpLocks/>
          </p:cNvGrpSpPr>
          <p:nvPr/>
        </p:nvGrpSpPr>
        <p:grpSpPr bwMode="auto">
          <a:xfrm>
            <a:off x="749300" y="4541838"/>
            <a:ext cx="5008563" cy="614362"/>
            <a:chOff x="1433" y="3232"/>
            <a:chExt cx="3470" cy="438"/>
          </a:xfrm>
        </p:grpSpPr>
        <p:sp>
          <p:nvSpPr>
            <p:cNvPr id="50210" name="Rectangle 34" descr="10%"/>
            <p:cNvSpPr>
              <a:spLocks noChangeArrowheads="1"/>
            </p:cNvSpPr>
            <p:nvPr/>
          </p:nvSpPr>
          <p:spPr bwMode="auto">
            <a:xfrm>
              <a:off x="1433" y="3232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50211" name="Rectangle 35"/>
            <p:cNvSpPr>
              <a:spLocks noChangeArrowheads="1"/>
            </p:cNvSpPr>
            <p:nvPr/>
          </p:nvSpPr>
          <p:spPr bwMode="auto">
            <a:xfrm>
              <a:off x="1517" y="3280"/>
              <a:ext cx="3386" cy="3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2058" tIns="41029" rIns="82058" bIns="41029">
              <a:spAutoFit/>
            </a:bodyPr>
            <a:lstStyle/>
            <a:p>
              <a:pPr algn="ctr" defTabSz="820738"/>
              <a:r>
                <a:rPr lang="en-US" sz="2500" b="1">
                  <a:latin typeface="Comic Sans MS" pitchFamily="66" charset="0"/>
                </a:rPr>
                <a:t>1(--)2“The Jerusalem Council”</a:t>
              </a:r>
            </a:p>
          </p:txBody>
        </p:sp>
      </p:grpSp>
      <p:grpSp>
        <p:nvGrpSpPr>
          <p:cNvPr id="50212" name="Group 36"/>
          <p:cNvGrpSpPr>
            <a:grpSpLocks/>
          </p:cNvGrpSpPr>
          <p:nvPr/>
        </p:nvGrpSpPr>
        <p:grpSpPr bwMode="auto">
          <a:xfrm>
            <a:off x="760413" y="1092200"/>
            <a:ext cx="2363787" cy="2101850"/>
            <a:chOff x="527" y="780"/>
            <a:chExt cx="1500" cy="1500"/>
          </a:xfrm>
        </p:grpSpPr>
        <p:sp>
          <p:nvSpPr>
            <p:cNvPr id="50213" name="Rectangle 37"/>
            <p:cNvSpPr>
              <a:spLocks noChangeArrowheads="1"/>
            </p:cNvSpPr>
            <p:nvPr/>
          </p:nvSpPr>
          <p:spPr bwMode="auto">
            <a:xfrm>
              <a:off x="527" y="780"/>
              <a:ext cx="1500" cy="15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40161" dir="4293903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50214" name="Text Box 38"/>
            <p:cNvSpPr txBox="1">
              <a:spLocks noChangeArrowheads="1"/>
            </p:cNvSpPr>
            <p:nvPr/>
          </p:nvSpPr>
          <p:spPr bwMode="auto">
            <a:xfrm>
              <a:off x="543" y="798"/>
              <a:ext cx="1484" cy="12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6796" dir="3806097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1600" b="1">
                  <a:solidFill>
                    <a:srgbClr val="FFFFFF"/>
                  </a:solidFill>
                  <a:latin typeface="Comic Sans MS" pitchFamily="66" charset="0"/>
                </a:rPr>
                <a:t>Acts 15:1: Must a Gentile become a Jew, and accept his laws and ceremonies, before he can become a Christian?</a:t>
              </a:r>
            </a:p>
          </p:txBody>
        </p:sp>
      </p:grpSp>
      <p:sp>
        <p:nvSpPr>
          <p:cNvPr id="50215" name="AutoShape 39"/>
          <p:cNvSpPr>
            <a:spLocks noChangeArrowheads="1"/>
          </p:cNvSpPr>
          <p:nvPr/>
        </p:nvSpPr>
        <p:spPr bwMode="auto">
          <a:xfrm rot="-898961">
            <a:off x="7342188" y="3946525"/>
            <a:ext cx="527050" cy="719138"/>
          </a:xfrm>
          <a:prstGeom prst="upArrow">
            <a:avLst>
              <a:gd name="adj1" fmla="val 50000"/>
              <a:gd name="adj2" fmla="val 34111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6" name="AutoShape 40"/>
          <p:cNvSpPr>
            <a:spLocks noChangeArrowheads="1"/>
          </p:cNvSpPr>
          <p:nvPr/>
        </p:nvSpPr>
        <p:spPr bwMode="auto">
          <a:xfrm rot="-11496336">
            <a:off x="6840538" y="4121150"/>
            <a:ext cx="527050" cy="719138"/>
          </a:xfrm>
          <a:prstGeom prst="upArrow">
            <a:avLst>
              <a:gd name="adj1" fmla="val 50000"/>
              <a:gd name="adj2" fmla="val 34111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8021638" y="6526213"/>
            <a:ext cx="1651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8621713" y="6240463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43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0221" name="AutoShape 45"/>
          <p:cNvSpPr>
            <a:spLocks noChangeArrowheads="1"/>
          </p:cNvSpPr>
          <p:nvPr/>
        </p:nvSpPr>
        <p:spPr bwMode="auto">
          <a:xfrm flipH="1">
            <a:off x="5016500" y="188913"/>
            <a:ext cx="3548063" cy="14049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22" name="Text Box 46"/>
          <p:cNvSpPr txBox="1">
            <a:spLocks noChangeArrowheads="1"/>
          </p:cNvSpPr>
          <p:nvPr/>
        </p:nvSpPr>
        <p:spPr bwMode="auto">
          <a:xfrm>
            <a:off x="4429125" y="295275"/>
            <a:ext cx="4637088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5900" b="1">
                <a:solidFill>
                  <a:srgbClr val="FFEA18"/>
                </a:solidFill>
                <a:latin typeface="Comic Sans MS" pitchFamily="66" charset="0"/>
              </a:rPr>
              <a:t>A.D.49</a:t>
            </a:r>
          </a:p>
        </p:txBody>
      </p:sp>
      <p:sp>
        <p:nvSpPr>
          <p:cNvPr id="50223" name="AutoShape 47"/>
          <p:cNvSpPr>
            <a:spLocks noChangeArrowheads="1"/>
          </p:cNvSpPr>
          <p:nvPr/>
        </p:nvSpPr>
        <p:spPr bwMode="auto">
          <a:xfrm>
            <a:off x="1104900" y="4446588"/>
            <a:ext cx="495300" cy="823912"/>
          </a:xfrm>
          <a:prstGeom prst="lightningBolt">
            <a:avLst/>
          </a:prstGeom>
          <a:solidFill>
            <a:srgbClr val="ED181E"/>
          </a:solidFill>
          <a:ln w="38100">
            <a:solidFill>
              <a:srgbClr val="FFEA18"/>
            </a:solidFill>
            <a:miter lim="800000"/>
            <a:headEnd/>
            <a:tailEnd/>
          </a:ln>
          <a:effectLst>
            <a:outerShdw dist="91581" dir="337859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5" grpId="0" autoUpdateAnimBg="0"/>
      <p:bldP spid="50196" grpId="0" animBg="1"/>
      <p:bldP spid="50198" grpId="0" animBg="1"/>
      <p:bldP spid="50207" grpId="0" animBg="1" autoUpdateAnimBg="0"/>
      <p:bldP spid="50215" grpId="0" animBg="1"/>
      <p:bldP spid="50216" grpId="0" animBg="1"/>
      <p:bldP spid="502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4" name="Rectangle 4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Journey 2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MEDITERRANEAN SEA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ATLANTIC OCEAN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ROME•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•Syrian Antioch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•Pisidian Antioch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•Ephesus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Athens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•Macedonia</a:t>
            </a:r>
          </a:p>
        </p:txBody>
      </p: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AFRICA</a:t>
              </a:r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ASIA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Comic Sans MS" pitchFamily="66" charset="0"/>
                </a:rPr>
                <a:t>EUROPE</a:t>
              </a:r>
            </a:p>
          </p:txBody>
        </p:sp>
        <p:sp>
          <p:nvSpPr>
            <p:cNvPr id="27669" name="Text Box 21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</a:rPr>
                <a:t>ARABIA</a:t>
              </a:r>
            </a:p>
          </p:txBody>
        </p:sp>
      </p:grp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•Jerusalem</a:t>
            </a:r>
          </a:p>
        </p:txBody>
      </p:sp>
      <p:sp>
        <p:nvSpPr>
          <p:cNvPr id="27671" name="Freeform 23"/>
          <p:cNvSpPr>
            <a:spLocks/>
          </p:cNvSpPr>
          <p:nvPr/>
        </p:nvSpPr>
        <p:spPr bwMode="auto">
          <a:xfrm>
            <a:off x="4686300" y="3416300"/>
            <a:ext cx="1985963" cy="1530350"/>
          </a:xfrm>
          <a:custGeom>
            <a:avLst/>
            <a:gdLst/>
            <a:ahLst/>
            <a:cxnLst>
              <a:cxn ang="0">
                <a:pos x="1331" y="1093"/>
              </a:cxn>
              <a:cxn ang="0">
                <a:pos x="1343" y="969"/>
              </a:cxn>
              <a:cxn ang="0">
                <a:pos x="1365" y="833"/>
              </a:cxn>
              <a:cxn ang="0">
                <a:pos x="1354" y="788"/>
              </a:cxn>
              <a:cxn ang="0">
                <a:pos x="1320" y="777"/>
              </a:cxn>
              <a:cxn ang="0">
                <a:pos x="1309" y="743"/>
              </a:cxn>
              <a:cxn ang="0">
                <a:pos x="1343" y="586"/>
              </a:cxn>
              <a:cxn ang="0">
                <a:pos x="1331" y="462"/>
              </a:cxn>
              <a:cxn ang="0">
                <a:pos x="1275" y="416"/>
              </a:cxn>
              <a:cxn ang="0">
                <a:pos x="993" y="405"/>
              </a:cxn>
              <a:cxn ang="0">
                <a:pos x="870" y="360"/>
              </a:cxn>
              <a:cxn ang="0">
                <a:pos x="813" y="315"/>
              </a:cxn>
              <a:cxn ang="0">
                <a:pos x="757" y="270"/>
              </a:cxn>
              <a:cxn ang="0">
                <a:pos x="644" y="225"/>
              </a:cxn>
              <a:cxn ang="0">
                <a:pos x="554" y="124"/>
              </a:cxn>
              <a:cxn ang="0">
                <a:pos x="408" y="56"/>
              </a:cxn>
              <a:cxn ang="0">
                <a:pos x="340" y="22"/>
              </a:cxn>
              <a:cxn ang="0">
                <a:pos x="227" y="0"/>
              </a:cxn>
              <a:cxn ang="0">
                <a:pos x="70" y="33"/>
              </a:cxn>
              <a:cxn ang="0">
                <a:pos x="58" y="225"/>
              </a:cxn>
              <a:cxn ang="0">
                <a:pos x="70" y="259"/>
              </a:cxn>
              <a:cxn ang="0">
                <a:pos x="137" y="281"/>
              </a:cxn>
              <a:cxn ang="0">
                <a:pos x="137" y="394"/>
              </a:cxn>
              <a:cxn ang="0">
                <a:pos x="126" y="484"/>
              </a:cxn>
              <a:cxn ang="0">
                <a:pos x="194" y="507"/>
              </a:cxn>
              <a:cxn ang="0">
                <a:pos x="239" y="574"/>
              </a:cxn>
              <a:cxn ang="0">
                <a:pos x="577" y="687"/>
              </a:cxn>
              <a:cxn ang="0">
                <a:pos x="712" y="721"/>
              </a:cxn>
              <a:cxn ang="0">
                <a:pos x="858" y="833"/>
              </a:cxn>
              <a:cxn ang="0">
                <a:pos x="892" y="856"/>
              </a:cxn>
              <a:cxn ang="0">
                <a:pos x="926" y="867"/>
              </a:cxn>
              <a:cxn ang="0">
                <a:pos x="1027" y="924"/>
              </a:cxn>
              <a:cxn ang="0">
                <a:pos x="1162" y="991"/>
              </a:cxn>
              <a:cxn ang="0">
                <a:pos x="1264" y="1014"/>
              </a:cxn>
            </a:cxnLst>
            <a:rect l="0" t="0" r="r" b="b"/>
            <a:pathLst>
              <a:path w="1376" h="1093">
                <a:moveTo>
                  <a:pt x="1331" y="1093"/>
                </a:moveTo>
                <a:cubicBezTo>
                  <a:pt x="1376" y="1025"/>
                  <a:pt x="1343" y="1091"/>
                  <a:pt x="1343" y="969"/>
                </a:cubicBezTo>
                <a:cubicBezTo>
                  <a:pt x="1343" y="893"/>
                  <a:pt x="1347" y="886"/>
                  <a:pt x="1365" y="833"/>
                </a:cubicBezTo>
                <a:cubicBezTo>
                  <a:pt x="1361" y="818"/>
                  <a:pt x="1363" y="800"/>
                  <a:pt x="1354" y="788"/>
                </a:cubicBezTo>
                <a:cubicBezTo>
                  <a:pt x="1346" y="778"/>
                  <a:pt x="1328" y="785"/>
                  <a:pt x="1320" y="777"/>
                </a:cubicBezTo>
                <a:cubicBezTo>
                  <a:pt x="1311" y="768"/>
                  <a:pt x="1312" y="754"/>
                  <a:pt x="1309" y="743"/>
                </a:cubicBezTo>
                <a:cubicBezTo>
                  <a:pt x="1316" y="679"/>
                  <a:pt x="1322" y="642"/>
                  <a:pt x="1343" y="586"/>
                </a:cubicBezTo>
                <a:cubicBezTo>
                  <a:pt x="1339" y="544"/>
                  <a:pt x="1339" y="502"/>
                  <a:pt x="1331" y="462"/>
                </a:cubicBezTo>
                <a:cubicBezTo>
                  <a:pt x="1325" y="434"/>
                  <a:pt x="1301" y="417"/>
                  <a:pt x="1275" y="416"/>
                </a:cubicBezTo>
                <a:cubicBezTo>
                  <a:pt x="1181" y="409"/>
                  <a:pt x="1087" y="408"/>
                  <a:pt x="993" y="405"/>
                </a:cubicBezTo>
                <a:cubicBezTo>
                  <a:pt x="937" y="394"/>
                  <a:pt x="920" y="376"/>
                  <a:pt x="870" y="360"/>
                </a:cubicBezTo>
                <a:cubicBezTo>
                  <a:pt x="801" y="259"/>
                  <a:pt x="893" y="379"/>
                  <a:pt x="813" y="315"/>
                </a:cubicBezTo>
                <a:cubicBezTo>
                  <a:pt x="740" y="256"/>
                  <a:pt x="842" y="297"/>
                  <a:pt x="757" y="270"/>
                </a:cubicBezTo>
                <a:cubicBezTo>
                  <a:pt x="718" y="243"/>
                  <a:pt x="689" y="236"/>
                  <a:pt x="644" y="225"/>
                </a:cubicBezTo>
                <a:cubicBezTo>
                  <a:pt x="629" y="137"/>
                  <a:pt x="636" y="144"/>
                  <a:pt x="554" y="124"/>
                </a:cubicBezTo>
                <a:cubicBezTo>
                  <a:pt x="491" y="81"/>
                  <a:pt x="477" y="72"/>
                  <a:pt x="408" y="56"/>
                </a:cubicBezTo>
                <a:cubicBezTo>
                  <a:pt x="375" y="34"/>
                  <a:pt x="376" y="30"/>
                  <a:pt x="340" y="22"/>
                </a:cubicBezTo>
                <a:cubicBezTo>
                  <a:pt x="302" y="13"/>
                  <a:pt x="227" y="0"/>
                  <a:pt x="227" y="0"/>
                </a:cubicBezTo>
                <a:cubicBezTo>
                  <a:pt x="173" y="8"/>
                  <a:pt x="121" y="15"/>
                  <a:pt x="70" y="33"/>
                </a:cubicBezTo>
                <a:cubicBezTo>
                  <a:pt x="0" y="102"/>
                  <a:pt x="28" y="136"/>
                  <a:pt x="58" y="225"/>
                </a:cubicBezTo>
                <a:cubicBezTo>
                  <a:pt x="61" y="236"/>
                  <a:pt x="58" y="255"/>
                  <a:pt x="70" y="259"/>
                </a:cubicBezTo>
                <a:cubicBezTo>
                  <a:pt x="92" y="266"/>
                  <a:pt x="137" y="281"/>
                  <a:pt x="137" y="281"/>
                </a:cubicBezTo>
                <a:cubicBezTo>
                  <a:pt x="198" y="322"/>
                  <a:pt x="197" y="352"/>
                  <a:pt x="137" y="394"/>
                </a:cubicBezTo>
                <a:cubicBezTo>
                  <a:pt x="120" y="419"/>
                  <a:pt x="90" y="448"/>
                  <a:pt x="126" y="484"/>
                </a:cubicBezTo>
                <a:cubicBezTo>
                  <a:pt x="142" y="500"/>
                  <a:pt x="194" y="507"/>
                  <a:pt x="194" y="507"/>
                </a:cubicBezTo>
                <a:cubicBezTo>
                  <a:pt x="209" y="529"/>
                  <a:pt x="216" y="559"/>
                  <a:pt x="239" y="574"/>
                </a:cubicBezTo>
                <a:cubicBezTo>
                  <a:pt x="375" y="665"/>
                  <a:pt x="406" y="671"/>
                  <a:pt x="577" y="687"/>
                </a:cubicBezTo>
                <a:cubicBezTo>
                  <a:pt x="621" y="701"/>
                  <a:pt x="667" y="705"/>
                  <a:pt x="712" y="721"/>
                </a:cubicBezTo>
                <a:cubicBezTo>
                  <a:pt x="731" y="781"/>
                  <a:pt x="799" y="814"/>
                  <a:pt x="858" y="833"/>
                </a:cubicBezTo>
                <a:cubicBezTo>
                  <a:pt x="869" y="840"/>
                  <a:pt x="879" y="849"/>
                  <a:pt x="892" y="856"/>
                </a:cubicBezTo>
                <a:cubicBezTo>
                  <a:pt x="902" y="861"/>
                  <a:pt x="915" y="861"/>
                  <a:pt x="926" y="867"/>
                </a:cubicBezTo>
                <a:cubicBezTo>
                  <a:pt x="1047" y="934"/>
                  <a:pt x="947" y="895"/>
                  <a:pt x="1027" y="924"/>
                </a:cubicBezTo>
                <a:cubicBezTo>
                  <a:pt x="1058" y="969"/>
                  <a:pt x="1108" y="982"/>
                  <a:pt x="1162" y="991"/>
                </a:cubicBezTo>
                <a:cubicBezTo>
                  <a:pt x="1262" y="1007"/>
                  <a:pt x="1231" y="978"/>
                  <a:pt x="1264" y="1014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dist="56796" dir="1593903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746125" y="5475288"/>
            <a:ext cx="6567488" cy="1260475"/>
            <a:chOff x="575" y="3847"/>
            <a:chExt cx="4551" cy="899"/>
          </a:xfrm>
        </p:grpSpPr>
        <p:sp>
          <p:nvSpPr>
            <p:cNvPr id="27673" name="Rectangle 25" descr="10%"/>
            <p:cNvSpPr>
              <a:spLocks noChangeArrowheads="1"/>
            </p:cNvSpPr>
            <p:nvPr/>
          </p:nvSpPr>
          <p:spPr bwMode="auto">
            <a:xfrm>
              <a:off x="575" y="3847"/>
              <a:ext cx="4528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692" y="3855"/>
              <a:ext cx="4434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2058" tIns="41029" rIns="82058" bIns="41029">
              <a:spAutoFit/>
            </a:bodyPr>
            <a:lstStyle/>
            <a:p>
              <a:pPr defTabSz="820738"/>
              <a:r>
                <a:rPr lang="en-US" sz="2200" b="1">
                  <a:latin typeface="Comic Sans MS" pitchFamily="66" charset="0"/>
                </a:rPr>
                <a:t>Significance: many church plantings; call to </a:t>
              </a:r>
              <a:r>
                <a:rPr lang="en-US" sz="2200" b="1" u="sng">
                  <a:solidFill>
                    <a:schemeClr val="hlink"/>
                  </a:solidFill>
                  <a:latin typeface="Comic Sans MS" pitchFamily="66" charset="0"/>
                </a:rPr>
                <a:t>Macedonia</a:t>
              </a:r>
              <a:r>
                <a:rPr lang="en-US" sz="2200" b="1">
                  <a:latin typeface="Comic Sans MS" pitchFamily="66" charset="0"/>
                </a:rPr>
                <a:t>,on to Athens, the “unknown god”; Mars Hill; lengthy </a:t>
              </a:r>
              <a:r>
                <a:rPr lang="en-US" sz="2200" b="1" u="sng">
                  <a:solidFill>
                    <a:schemeClr val="hlink"/>
                  </a:solidFill>
                  <a:latin typeface="Comic Sans MS" pitchFamily="66" charset="0"/>
                </a:rPr>
                <a:t>Corinthian</a:t>
              </a:r>
              <a:r>
                <a:rPr lang="en-US" sz="2200" b="1">
                  <a:latin typeface="Comic Sans MS" pitchFamily="66" charset="0"/>
                </a:rPr>
                <a:t> stay.</a:t>
              </a:r>
            </a:p>
          </p:txBody>
        </p:sp>
      </p:grpSp>
      <p:grpSp>
        <p:nvGrpSpPr>
          <p:cNvPr id="27675" name="Group 27"/>
          <p:cNvGrpSpPr>
            <a:grpSpLocks/>
          </p:cNvGrpSpPr>
          <p:nvPr/>
        </p:nvGrpSpPr>
        <p:grpSpPr bwMode="auto">
          <a:xfrm>
            <a:off x="746125" y="4708525"/>
            <a:ext cx="5194300" cy="612775"/>
            <a:chOff x="584" y="3266"/>
            <a:chExt cx="3599" cy="438"/>
          </a:xfrm>
        </p:grpSpPr>
        <p:sp>
          <p:nvSpPr>
            <p:cNvPr id="27676" name="Rectangle 28" descr="10%"/>
            <p:cNvSpPr>
              <a:spLocks noChangeArrowheads="1"/>
            </p:cNvSpPr>
            <p:nvPr/>
          </p:nvSpPr>
          <p:spPr bwMode="auto">
            <a:xfrm>
              <a:off x="584" y="3266"/>
              <a:ext cx="3445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614" y="3275"/>
              <a:ext cx="3569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bg2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900" b="1">
                  <a:latin typeface="Comic Sans MS" pitchFamily="66" charset="0"/>
                </a:rPr>
                <a:t>2. “The </a:t>
              </a:r>
              <a:r>
                <a:rPr lang="en-US" sz="2900" b="1" u="sng">
                  <a:solidFill>
                    <a:schemeClr val="hlink"/>
                  </a:solidFill>
                  <a:latin typeface="Comic Sans MS" pitchFamily="66" charset="0"/>
                </a:rPr>
                <a:t>European</a:t>
              </a:r>
              <a:r>
                <a:rPr lang="en-US" sz="2900" b="1">
                  <a:latin typeface="Comic Sans MS" pitchFamily="66" charset="0"/>
                </a:rPr>
                <a:t> Thrust”</a:t>
              </a:r>
            </a:p>
          </p:txBody>
        </p:sp>
      </p:grp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06438" y="4187825"/>
            <a:ext cx="1717675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Acts 15-18</a:t>
            </a:r>
          </a:p>
        </p:txBody>
      </p:sp>
      <p:sp>
        <p:nvSpPr>
          <p:cNvPr id="27679" name="AutoShape 31"/>
          <p:cNvSpPr>
            <a:spLocks noChangeArrowheads="1"/>
          </p:cNvSpPr>
          <p:nvPr/>
        </p:nvSpPr>
        <p:spPr bwMode="auto">
          <a:xfrm rot="5381696">
            <a:off x="6580188" y="3949700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AutoShape 32"/>
          <p:cNvSpPr>
            <a:spLocks noChangeArrowheads="1"/>
          </p:cNvSpPr>
          <p:nvPr/>
        </p:nvSpPr>
        <p:spPr bwMode="auto">
          <a:xfrm rot="1195348">
            <a:off x="5438775" y="3302000"/>
            <a:ext cx="628650" cy="40005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 rot="-6433995">
            <a:off x="4798218" y="3771107"/>
            <a:ext cx="608013" cy="412750"/>
          </a:xfrm>
          <a:prstGeom prst="leftArrow">
            <a:avLst>
              <a:gd name="adj1" fmla="val 50000"/>
              <a:gd name="adj2" fmla="val 36827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AutoShape 34"/>
          <p:cNvSpPr>
            <a:spLocks noChangeArrowheads="1"/>
          </p:cNvSpPr>
          <p:nvPr/>
        </p:nvSpPr>
        <p:spPr bwMode="auto">
          <a:xfrm rot="-9981996">
            <a:off x="5048250" y="4443413"/>
            <a:ext cx="627063" cy="400050"/>
          </a:xfrm>
          <a:prstGeom prst="leftArrow">
            <a:avLst>
              <a:gd name="adj1" fmla="val 50000"/>
              <a:gd name="adj2" fmla="val 39187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8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0938" y="682625"/>
            <a:ext cx="3127375" cy="2276475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</p:pic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8547100" y="6207125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7935913" y="6524625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44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5</a:t>
            </a:r>
          </a:p>
        </p:txBody>
      </p:sp>
      <p:grpSp>
        <p:nvGrpSpPr>
          <p:cNvPr id="27689" name="Group 41"/>
          <p:cNvGrpSpPr>
            <a:grpSpLocks/>
          </p:cNvGrpSpPr>
          <p:nvPr/>
        </p:nvGrpSpPr>
        <p:grpSpPr bwMode="auto">
          <a:xfrm>
            <a:off x="844550" y="1398588"/>
            <a:ext cx="3713163" cy="2386012"/>
            <a:chOff x="585" y="999"/>
            <a:chExt cx="2573" cy="1703"/>
          </a:xfrm>
        </p:grpSpPr>
        <p:sp>
          <p:nvSpPr>
            <p:cNvPr id="27690" name="AutoShape 42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7691" name="Text Box 43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5900" b="1">
                  <a:solidFill>
                    <a:srgbClr val="FFEA18"/>
                  </a:solidFill>
                  <a:latin typeface="Comic Sans MS" pitchFamily="66" charset="0"/>
                </a:rPr>
                <a:t>A.D.  49-52</a:t>
              </a:r>
            </a:p>
          </p:txBody>
        </p:sp>
      </p:grp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5059363" y="1390650"/>
            <a:ext cx="2894012" cy="10096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AutoShape 45"/>
          <p:cNvSpPr>
            <a:spLocks noChangeArrowheads="1"/>
          </p:cNvSpPr>
          <p:nvPr/>
        </p:nvSpPr>
        <p:spPr bwMode="auto">
          <a:xfrm rot="-9981996">
            <a:off x="5824538" y="4675188"/>
            <a:ext cx="628650" cy="401637"/>
          </a:xfrm>
          <a:prstGeom prst="leftArrow">
            <a:avLst>
              <a:gd name="adj1" fmla="val 50000"/>
              <a:gd name="adj2" fmla="val 39130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 animBg="1"/>
      <p:bldP spid="27678" grpId="0" animBg="1" autoUpdateAnimBg="0"/>
      <p:bldP spid="27679" grpId="0" animBg="1"/>
      <p:bldP spid="27680" grpId="0" animBg="1"/>
      <p:bldP spid="27681" grpId="0" animBg="1"/>
      <p:bldP spid="27682" grpId="0" animBg="1"/>
      <p:bldP spid="27692" grpId="0" animBg="1"/>
      <p:bldP spid="276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9" name="Rectangle 4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Journey 3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88" y="4763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6564313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927975" y="6530975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MEDITERRANEAN SEA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ATLANTIC OCEAN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ROME•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•Syrian Antioch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•Pisidian Antioch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Athens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•Macedonia</a:t>
            </a:r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4735513" y="3168650"/>
            <a:ext cx="1955800" cy="1338263"/>
          </a:xfrm>
          <a:custGeom>
            <a:avLst/>
            <a:gdLst/>
            <a:ahLst/>
            <a:cxnLst>
              <a:cxn ang="0">
                <a:pos x="1338" y="820"/>
              </a:cxn>
              <a:cxn ang="0">
                <a:pos x="1356" y="713"/>
              </a:cxn>
              <a:cxn ang="0">
                <a:pos x="1212" y="497"/>
              </a:cxn>
              <a:cxn ang="0">
                <a:pos x="691" y="488"/>
              </a:cxn>
              <a:cxn ang="0">
                <a:pos x="448" y="488"/>
              </a:cxn>
              <a:cxn ang="0">
                <a:pos x="430" y="434"/>
              </a:cxn>
              <a:cxn ang="0">
                <a:pos x="412" y="398"/>
              </a:cxn>
              <a:cxn ang="0">
                <a:pos x="457" y="245"/>
              </a:cxn>
              <a:cxn ang="0">
                <a:pos x="367" y="137"/>
              </a:cxn>
              <a:cxn ang="0">
                <a:pos x="340" y="101"/>
              </a:cxn>
              <a:cxn ang="0">
                <a:pos x="305" y="47"/>
              </a:cxn>
              <a:cxn ang="0">
                <a:pos x="152" y="92"/>
              </a:cxn>
              <a:cxn ang="0">
                <a:pos x="134" y="119"/>
              </a:cxn>
              <a:cxn ang="0">
                <a:pos x="143" y="146"/>
              </a:cxn>
              <a:cxn ang="0">
                <a:pos x="125" y="218"/>
              </a:cxn>
              <a:cxn ang="0">
                <a:pos x="89" y="227"/>
              </a:cxn>
              <a:cxn ang="0">
                <a:pos x="125" y="362"/>
              </a:cxn>
              <a:cxn ang="0">
                <a:pos x="80" y="569"/>
              </a:cxn>
              <a:cxn ang="0">
                <a:pos x="8" y="587"/>
              </a:cxn>
              <a:cxn ang="0">
                <a:pos x="17" y="560"/>
              </a:cxn>
              <a:cxn ang="0">
                <a:pos x="62" y="524"/>
              </a:cxn>
              <a:cxn ang="0">
                <a:pos x="71" y="497"/>
              </a:cxn>
              <a:cxn ang="0">
                <a:pos x="89" y="470"/>
              </a:cxn>
              <a:cxn ang="0">
                <a:pos x="53" y="389"/>
              </a:cxn>
              <a:cxn ang="0">
                <a:pos x="62" y="218"/>
              </a:cxn>
              <a:cxn ang="0">
                <a:pos x="107" y="65"/>
              </a:cxn>
              <a:cxn ang="0">
                <a:pos x="161" y="29"/>
              </a:cxn>
              <a:cxn ang="0">
                <a:pos x="385" y="47"/>
              </a:cxn>
              <a:cxn ang="0">
                <a:pos x="430" y="83"/>
              </a:cxn>
              <a:cxn ang="0">
                <a:pos x="448" y="137"/>
              </a:cxn>
              <a:cxn ang="0">
                <a:pos x="493" y="218"/>
              </a:cxn>
              <a:cxn ang="0">
                <a:pos x="457" y="542"/>
              </a:cxn>
              <a:cxn ang="0">
                <a:pos x="493" y="757"/>
              </a:cxn>
              <a:cxn ang="0">
                <a:pos x="574" y="775"/>
              </a:cxn>
              <a:cxn ang="0">
                <a:pos x="700" y="730"/>
              </a:cxn>
              <a:cxn ang="0">
                <a:pos x="772" y="757"/>
              </a:cxn>
              <a:cxn ang="0">
                <a:pos x="817" y="838"/>
              </a:cxn>
              <a:cxn ang="0">
                <a:pos x="1123" y="928"/>
              </a:cxn>
              <a:cxn ang="0">
                <a:pos x="1248" y="955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AFRICA</a:t>
              </a:r>
            </a:p>
          </p:txBody>
        </p:sp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ASIA</a:t>
              </a:r>
            </a:p>
          </p:txBody>
        </p:sp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Comic Sans MS" pitchFamily="66" charset="0"/>
                </a:rPr>
                <a:t>EUROPE</a:t>
              </a: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</a:rPr>
                <a:t>ARABIA</a:t>
              </a:r>
            </a:p>
          </p:txBody>
        </p:sp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758825" y="5387975"/>
            <a:ext cx="7851775" cy="1196975"/>
            <a:chOff x="518" y="3847"/>
            <a:chExt cx="5334" cy="854"/>
          </a:xfrm>
        </p:grpSpPr>
        <p:sp>
          <p:nvSpPr>
            <p:cNvPr id="28695" name="Rectangle 23" descr="10%"/>
            <p:cNvSpPr>
              <a:spLocks noChangeArrowheads="1"/>
            </p:cNvSpPr>
            <p:nvPr/>
          </p:nvSpPr>
          <p:spPr bwMode="auto">
            <a:xfrm>
              <a:off x="518" y="3847"/>
              <a:ext cx="5261" cy="85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588" y="3918"/>
              <a:ext cx="5264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defTabSz="820738">
                <a:lnSpc>
                  <a:spcPct val="85000"/>
                </a:lnSpc>
              </a:pPr>
              <a:r>
                <a:rPr lang="en-US" sz="2200" b="1">
                  <a:latin typeface="Comic Sans MS" pitchFamily="66" charset="0"/>
                </a:rPr>
                <a:t>Significance: extended time at the church in </a:t>
              </a:r>
              <a:r>
                <a:rPr lang="en-US" sz="2200" b="1" u="sng">
                  <a:solidFill>
                    <a:schemeClr val="hlink"/>
                  </a:solidFill>
                  <a:latin typeface="Comic Sans MS" pitchFamily="66" charset="0"/>
                </a:rPr>
                <a:t>Ephesus</a:t>
              </a:r>
              <a:r>
                <a:rPr lang="en-US" sz="2200" b="1">
                  <a:latin typeface="Comic Sans MS" pitchFamily="66" charset="0"/>
                </a:rPr>
                <a:t>; young man raised from the dead; important letters written; riot with Ephesian artisans at </a:t>
              </a:r>
              <a:r>
                <a:rPr lang="en-US" sz="2200" b="1" u="sng">
                  <a:solidFill>
                    <a:schemeClr val="hlink"/>
                  </a:solidFill>
                  <a:latin typeface="Comic Sans MS" pitchFamily="66" charset="0"/>
                </a:rPr>
                <a:t>amphitheatre</a:t>
              </a:r>
              <a:r>
                <a:rPr lang="en-US" sz="2200" b="1">
                  <a:latin typeface="Comic Sans MS" pitchFamily="66" charset="0"/>
                </a:rPr>
                <a:t>.</a:t>
              </a:r>
            </a:p>
          </p:txBody>
        </p:sp>
      </p:grp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•Jerusalem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730250" y="4054475"/>
            <a:ext cx="1719263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Acts 18-21</a:t>
            </a:r>
          </a:p>
        </p:txBody>
      </p: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517525" y="4564063"/>
            <a:ext cx="4657725" cy="612775"/>
            <a:chOff x="422" y="3266"/>
            <a:chExt cx="3227" cy="438"/>
          </a:xfrm>
        </p:grpSpPr>
        <p:sp>
          <p:nvSpPr>
            <p:cNvPr id="28700" name="Rectangle 28" descr="10%"/>
            <p:cNvSpPr>
              <a:spLocks noChangeArrowheads="1"/>
            </p:cNvSpPr>
            <p:nvPr/>
          </p:nvSpPr>
          <p:spPr bwMode="auto">
            <a:xfrm>
              <a:off x="584" y="3266"/>
              <a:ext cx="294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8701" name="Text Box 29"/>
            <p:cNvSpPr txBox="1">
              <a:spLocks noChangeArrowheads="1"/>
            </p:cNvSpPr>
            <p:nvPr/>
          </p:nvSpPr>
          <p:spPr bwMode="auto">
            <a:xfrm>
              <a:off x="422" y="3267"/>
              <a:ext cx="3227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900" b="1">
                  <a:latin typeface="Comic Sans MS" pitchFamily="66" charset="0"/>
                </a:rPr>
                <a:t>3.“The </a:t>
              </a:r>
              <a:r>
                <a:rPr lang="en-US" sz="2900" b="1" i="1" u="sng">
                  <a:solidFill>
                    <a:schemeClr val="hlink"/>
                  </a:solidFill>
                  <a:latin typeface="Comic Sans MS" pitchFamily="66" charset="0"/>
                </a:rPr>
                <a:t>Asian</a:t>
              </a:r>
              <a:r>
                <a:rPr lang="en-US" sz="2900" b="1">
                  <a:latin typeface="Comic Sans MS" pitchFamily="66" charset="0"/>
                </a:rPr>
                <a:t> Thrust”</a:t>
              </a:r>
            </a:p>
          </p:txBody>
        </p:sp>
      </p:grpSp>
      <p:sp>
        <p:nvSpPr>
          <p:cNvPr id="28702" name="AutoShape 30"/>
          <p:cNvSpPr>
            <a:spLocks noChangeArrowheads="1"/>
          </p:cNvSpPr>
          <p:nvPr/>
        </p:nvSpPr>
        <p:spPr bwMode="auto">
          <a:xfrm rot="5381696">
            <a:off x="6608763" y="3963988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AutoShape 31"/>
          <p:cNvSpPr>
            <a:spLocks noChangeArrowheads="1"/>
          </p:cNvSpPr>
          <p:nvPr/>
        </p:nvSpPr>
        <p:spPr bwMode="auto">
          <a:xfrm rot="1195348">
            <a:off x="5468938" y="3316288"/>
            <a:ext cx="627062" cy="400050"/>
          </a:xfrm>
          <a:prstGeom prst="leftArrow">
            <a:avLst>
              <a:gd name="adj1" fmla="val 50000"/>
              <a:gd name="adj2" fmla="val 391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AutoShape 32"/>
          <p:cNvSpPr>
            <a:spLocks noChangeArrowheads="1"/>
          </p:cNvSpPr>
          <p:nvPr/>
        </p:nvSpPr>
        <p:spPr bwMode="auto">
          <a:xfrm rot="-6433995">
            <a:off x="4306888" y="3444875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 rot="-15667628">
            <a:off x="4800600" y="3727450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AutoShape 34"/>
          <p:cNvSpPr>
            <a:spLocks noChangeArrowheads="1"/>
          </p:cNvSpPr>
          <p:nvPr/>
        </p:nvSpPr>
        <p:spPr bwMode="auto">
          <a:xfrm rot="-10007911">
            <a:off x="5521325" y="4362450"/>
            <a:ext cx="628650" cy="40005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•Ephesus</a:t>
            </a:r>
          </a:p>
        </p:txBody>
      </p:sp>
      <p:grpSp>
        <p:nvGrpSpPr>
          <p:cNvPr id="28708" name="Group 36"/>
          <p:cNvGrpSpPr>
            <a:grpSpLocks/>
          </p:cNvGrpSpPr>
          <p:nvPr/>
        </p:nvGrpSpPr>
        <p:grpSpPr bwMode="auto">
          <a:xfrm>
            <a:off x="3932238" y="192088"/>
            <a:ext cx="4968875" cy="2795587"/>
            <a:chOff x="2725" y="137"/>
            <a:chExt cx="3443" cy="1996"/>
          </a:xfrm>
        </p:grpSpPr>
        <p:pic>
          <p:nvPicPr>
            <p:cNvPr id="28709" name="Picture 3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137"/>
              <a:ext cx="3443" cy="1996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</p:pic>
        <p:sp>
          <p:nvSpPr>
            <p:cNvPr id="28710" name="Text Box 38"/>
            <p:cNvSpPr txBox="1">
              <a:spLocks noChangeArrowheads="1"/>
            </p:cNvSpPr>
            <p:nvPr/>
          </p:nvSpPr>
          <p:spPr bwMode="auto">
            <a:xfrm>
              <a:off x="2768" y="1807"/>
              <a:ext cx="266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defTabSz="820738">
                <a:spcBef>
                  <a:spcPct val="50000"/>
                </a:spcBef>
              </a:pPr>
              <a:r>
                <a:rPr lang="en-US" sz="1800" b="1">
                  <a:solidFill>
                    <a:srgbClr val="FFEA18"/>
                  </a:solidFill>
                  <a:latin typeface="Comic Sans MS" pitchFamily="66" charset="0"/>
                </a:rPr>
                <a:t>ANCIENT EPHESUS</a:t>
              </a:r>
            </a:p>
          </p:txBody>
        </p:sp>
      </p:grp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8610600" y="6202363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45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8715" name="AutoShape 43"/>
          <p:cNvSpPr>
            <a:spLocks noChangeArrowheads="1"/>
          </p:cNvSpPr>
          <p:nvPr/>
        </p:nvSpPr>
        <p:spPr bwMode="auto">
          <a:xfrm>
            <a:off x="4171950" y="588963"/>
            <a:ext cx="3325813" cy="13065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716" name="Group 44"/>
          <p:cNvGrpSpPr>
            <a:grpSpLocks/>
          </p:cNvGrpSpPr>
          <p:nvPr/>
        </p:nvGrpSpPr>
        <p:grpSpPr bwMode="auto">
          <a:xfrm>
            <a:off x="844550" y="1398588"/>
            <a:ext cx="3713163" cy="2386012"/>
            <a:chOff x="585" y="999"/>
            <a:chExt cx="2573" cy="1703"/>
          </a:xfrm>
        </p:grpSpPr>
        <p:sp>
          <p:nvSpPr>
            <p:cNvPr id="28717" name="AutoShape 45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8718" name="Text Box 46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5900" b="1">
                  <a:solidFill>
                    <a:srgbClr val="FFEA18"/>
                  </a:solidFill>
                  <a:latin typeface="Comic Sans MS" pitchFamily="66" charset="0"/>
                </a:rPr>
                <a:t>A.D.   53-57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98" grpId="0" animBg="1" autoUpdateAnimBg="0"/>
      <p:bldP spid="28702" grpId="0" animBg="1"/>
      <p:bldP spid="28703" grpId="0" animBg="1"/>
      <p:bldP spid="28704" grpId="0" animBg="1"/>
      <p:bldP spid="28705" grpId="0" animBg="1"/>
      <p:bldP spid="28706" grpId="0" animBg="1"/>
      <p:bldP spid="287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4" name="Rectangle 4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Journey 4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474663"/>
            <a:ext cx="7950200" cy="578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MEDITERRANEAN SEA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ATLANTIC OCEAN</a:t>
            </a:r>
          </a:p>
        </p:txBody>
      </p:sp>
      <p:sp>
        <p:nvSpPr>
          <p:cNvPr id="29704" name="Freeform 8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/>
            <a:ahLst/>
            <a:cxnLst>
              <a:cxn ang="0">
                <a:pos x="302" y="533"/>
              </a:cxn>
              <a:cxn ang="0">
                <a:pos x="262" y="461"/>
              </a:cxn>
              <a:cxn ang="0">
                <a:pos x="238" y="437"/>
              </a:cxn>
              <a:cxn ang="0">
                <a:pos x="206" y="389"/>
              </a:cxn>
              <a:cxn ang="0">
                <a:pos x="94" y="261"/>
              </a:cxn>
              <a:cxn ang="0">
                <a:pos x="62" y="213"/>
              </a:cxn>
              <a:cxn ang="0">
                <a:pos x="46" y="125"/>
              </a:cxn>
              <a:cxn ang="0">
                <a:pos x="6" y="53"/>
              </a:cxn>
              <a:cxn ang="0">
                <a:pos x="54" y="29"/>
              </a:cxn>
              <a:cxn ang="0">
                <a:pos x="70" y="85"/>
              </a:cxn>
              <a:cxn ang="0">
                <a:pos x="126" y="181"/>
              </a:cxn>
              <a:cxn ang="0">
                <a:pos x="174" y="213"/>
              </a:cxn>
              <a:cxn ang="0">
                <a:pos x="222" y="269"/>
              </a:cxn>
              <a:cxn ang="0">
                <a:pos x="230" y="109"/>
              </a:cxn>
              <a:cxn ang="0">
                <a:pos x="254" y="117"/>
              </a:cxn>
              <a:cxn ang="0">
                <a:pos x="238" y="197"/>
              </a:cxn>
              <a:cxn ang="0">
                <a:pos x="254" y="261"/>
              </a:cxn>
              <a:cxn ang="0">
                <a:pos x="334" y="293"/>
              </a:cxn>
              <a:cxn ang="0">
                <a:pos x="358" y="317"/>
              </a:cxn>
              <a:cxn ang="0">
                <a:pos x="390" y="389"/>
              </a:cxn>
              <a:cxn ang="0">
                <a:pos x="438" y="413"/>
              </a:cxn>
              <a:cxn ang="0">
                <a:pos x="494" y="477"/>
              </a:cxn>
              <a:cxn ang="0">
                <a:pos x="542" y="493"/>
              </a:cxn>
              <a:cxn ang="0">
                <a:pos x="566" y="581"/>
              </a:cxn>
              <a:cxn ang="0">
                <a:pos x="470" y="605"/>
              </a:cxn>
              <a:cxn ang="0">
                <a:pos x="422" y="621"/>
              </a:cxn>
              <a:cxn ang="0">
                <a:pos x="398" y="629"/>
              </a:cxn>
              <a:cxn ang="0">
                <a:pos x="302" y="589"/>
              </a:cxn>
              <a:cxn ang="0">
                <a:pos x="302" y="533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71500" y="495300"/>
            <a:ext cx="7948613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ROME•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•Syrian Antioch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•Pisidian Antioch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•Ephesus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Athens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•Macedonia</a:t>
            </a:r>
          </a:p>
        </p:txBody>
      </p:sp>
      <p:sp>
        <p:nvSpPr>
          <p:cNvPr id="29714" name="Freeform 18"/>
          <p:cNvSpPr>
            <a:spLocks/>
          </p:cNvSpPr>
          <p:nvPr/>
        </p:nvSpPr>
        <p:spPr bwMode="auto">
          <a:xfrm>
            <a:off x="3784600" y="3206750"/>
            <a:ext cx="2747963" cy="1624013"/>
          </a:xfrm>
          <a:custGeom>
            <a:avLst/>
            <a:gdLst/>
            <a:ahLst/>
            <a:cxnLst>
              <a:cxn ang="0">
                <a:pos x="1896" y="1160"/>
              </a:cxn>
              <a:cxn ang="0">
                <a:pos x="1869" y="1151"/>
              </a:cxn>
              <a:cxn ang="0">
                <a:pos x="1905" y="971"/>
              </a:cxn>
              <a:cxn ang="0">
                <a:pos x="1896" y="800"/>
              </a:cxn>
              <a:cxn ang="0">
                <a:pos x="1609" y="720"/>
              </a:cxn>
              <a:cxn ang="0">
                <a:pos x="1546" y="711"/>
              </a:cxn>
              <a:cxn ang="0">
                <a:pos x="1465" y="746"/>
              </a:cxn>
              <a:cxn ang="0">
                <a:pos x="1357" y="782"/>
              </a:cxn>
              <a:cxn ang="0">
                <a:pos x="1240" y="738"/>
              </a:cxn>
              <a:cxn ang="0">
                <a:pos x="1186" y="720"/>
              </a:cxn>
              <a:cxn ang="0">
                <a:pos x="1105" y="684"/>
              </a:cxn>
              <a:cxn ang="0">
                <a:pos x="1105" y="764"/>
              </a:cxn>
              <a:cxn ang="0">
                <a:pos x="1123" y="818"/>
              </a:cxn>
              <a:cxn ang="0">
                <a:pos x="980" y="908"/>
              </a:cxn>
              <a:cxn ang="0">
                <a:pos x="899" y="926"/>
              </a:cxn>
              <a:cxn ang="0">
                <a:pos x="476" y="881"/>
              </a:cxn>
              <a:cxn ang="0">
                <a:pos x="359" y="854"/>
              </a:cxn>
              <a:cxn ang="0">
                <a:pos x="332" y="836"/>
              </a:cxn>
              <a:cxn ang="0">
                <a:pos x="278" y="827"/>
              </a:cxn>
              <a:cxn ang="0">
                <a:pos x="224" y="809"/>
              </a:cxn>
              <a:cxn ang="0">
                <a:pos x="117" y="773"/>
              </a:cxn>
              <a:cxn ang="0">
                <a:pos x="90" y="764"/>
              </a:cxn>
              <a:cxn ang="0">
                <a:pos x="72" y="684"/>
              </a:cxn>
              <a:cxn ang="0">
                <a:pos x="45" y="675"/>
              </a:cxn>
              <a:cxn ang="0">
                <a:pos x="18" y="657"/>
              </a:cxn>
              <a:cxn ang="0">
                <a:pos x="117" y="603"/>
              </a:cxn>
              <a:cxn ang="0">
                <a:pos x="144" y="495"/>
              </a:cxn>
              <a:cxn ang="0">
                <a:pos x="162" y="396"/>
              </a:cxn>
              <a:cxn ang="0">
                <a:pos x="144" y="342"/>
              </a:cxn>
              <a:cxn ang="0">
                <a:pos x="117" y="315"/>
              </a:cxn>
              <a:cxn ang="0">
                <a:pos x="81" y="261"/>
              </a:cxn>
              <a:cxn ang="0">
                <a:pos x="63" y="207"/>
              </a:cxn>
              <a:cxn ang="0">
                <a:pos x="72" y="54"/>
              </a:cxn>
              <a:cxn ang="0">
                <a:pos x="18" y="27"/>
              </a:cxn>
              <a:cxn ang="0">
                <a:pos x="0" y="0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AFRICA</a:t>
              </a:r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ASIA</a:t>
              </a: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Comic Sans MS" pitchFamily="66" charset="0"/>
                </a:rPr>
                <a:t>EUROPE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</a:rPr>
                <a:t>ARABIA</a:t>
              </a:r>
            </a:p>
          </p:txBody>
        </p:sp>
      </p:grp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866775" y="4183063"/>
            <a:ext cx="1719263" cy="384175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Acts 21-28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•Jerusalem</a:t>
            </a:r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896938" y="4668838"/>
            <a:ext cx="4889500" cy="635000"/>
            <a:chOff x="364" y="3341"/>
            <a:chExt cx="3389" cy="453"/>
          </a:xfrm>
        </p:grpSpPr>
        <p:sp>
          <p:nvSpPr>
            <p:cNvPr id="29723" name="Rectangle 27" descr="10%"/>
            <p:cNvSpPr>
              <a:spLocks noChangeArrowheads="1"/>
            </p:cNvSpPr>
            <p:nvPr/>
          </p:nvSpPr>
          <p:spPr bwMode="auto">
            <a:xfrm>
              <a:off x="364" y="3356"/>
              <a:ext cx="338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9724" name="Text Box 28"/>
            <p:cNvSpPr txBox="1">
              <a:spLocks noChangeArrowheads="1"/>
            </p:cNvSpPr>
            <p:nvPr/>
          </p:nvSpPr>
          <p:spPr bwMode="auto">
            <a:xfrm>
              <a:off x="453" y="3341"/>
              <a:ext cx="322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defTabSz="820738">
                <a:spcBef>
                  <a:spcPct val="50000"/>
                </a:spcBef>
              </a:pPr>
              <a:r>
                <a:rPr lang="en-US" sz="2900" b="1">
                  <a:latin typeface="Comic Sans MS" pitchFamily="66" charset="0"/>
                </a:rPr>
                <a:t>4. “To </a:t>
              </a:r>
              <a:r>
                <a:rPr lang="en-US" sz="2900" b="1" u="sng">
                  <a:solidFill>
                    <a:schemeClr val="hlink"/>
                  </a:solidFill>
                  <a:latin typeface="Comic Sans MS" pitchFamily="66" charset="0"/>
                </a:rPr>
                <a:t>Rome</a:t>
              </a:r>
              <a:r>
                <a:rPr lang="en-US" sz="2900" b="1">
                  <a:latin typeface="Comic Sans MS" pitchFamily="66" charset="0"/>
                </a:rPr>
                <a:t> and </a:t>
              </a:r>
              <a:r>
                <a:rPr lang="en-US" sz="2900" b="1" u="sng">
                  <a:solidFill>
                    <a:schemeClr val="hlink"/>
                  </a:solidFill>
                  <a:latin typeface="Comic Sans MS" pitchFamily="66" charset="0"/>
                </a:rPr>
                <a:t>GAIN</a:t>
              </a:r>
              <a:r>
                <a:rPr lang="en-US" sz="2900" b="1">
                  <a:latin typeface="Comic Sans MS" pitchFamily="66" charset="0"/>
                </a:rPr>
                <a:t>!”</a:t>
              </a:r>
            </a:p>
          </p:txBody>
        </p:sp>
      </p:grpSp>
      <p:grpSp>
        <p:nvGrpSpPr>
          <p:cNvPr id="29725" name="Group 29"/>
          <p:cNvGrpSpPr>
            <a:grpSpLocks/>
          </p:cNvGrpSpPr>
          <p:nvPr/>
        </p:nvGrpSpPr>
        <p:grpSpPr bwMode="auto">
          <a:xfrm>
            <a:off x="901700" y="5483225"/>
            <a:ext cx="7861300" cy="1084263"/>
            <a:chOff x="504" y="3937"/>
            <a:chExt cx="5359" cy="774"/>
          </a:xfrm>
        </p:grpSpPr>
        <p:sp>
          <p:nvSpPr>
            <p:cNvPr id="29726" name="Rectangle 30" descr="10%"/>
            <p:cNvSpPr>
              <a:spLocks noChangeArrowheads="1"/>
            </p:cNvSpPr>
            <p:nvPr/>
          </p:nvSpPr>
          <p:spPr bwMode="auto">
            <a:xfrm>
              <a:off x="504" y="3937"/>
              <a:ext cx="5345" cy="774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551" y="3962"/>
              <a:ext cx="5312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defTabSz="820738">
                <a:lnSpc>
                  <a:spcPct val="80000"/>
                </a:lnSpc>
              </a:pPr>
              <a:r>
                <a:rPr lang="en-US" sz="2200" b="1">
                  <a:latin typeface="Comic Sans MS" pitchFamily="66" charset="0"/>
                </a:rPr>
                <a:t>Significance: As a prisoner, sent to </a:t>
              </a:r>
              <a:r>
                <a:rPr lang="en-US" sz="2200" b="1" u="sng">
                  <a:solidFill>
                    <a:schemeClr val="hlink"/>
                  </a:solidFill>
                  <a:latin typeface="Comic Sans MS" pitchFamily="66" charset="0"/>
                </a:rPr>
                <a:t>Rome</a:t>
              </a:r>
              <a:r>
                <a:rPr lang="en-US" sz="2200" b="1">
                  <a:latin typeface="Comic Sans MS" pitchFamily="66" charset="0"/>
                </a:rPr>
                <a:t>; Christian influence in prison and the house of </a:t>
              </a:r>
              <a:r>
                <a:rPr lang="en-US" sz="2200" b="1" u="sng">
                  <a:solidFill>
                    <a:schemeClr val="hlink"/>
                  </a:solidFill>
                  <a:latin typeface="Comic Sans MS" pitchFamily="66" charset="0"/>
                </a:rPr>
                <a:t>Caesar</a:t>
              </a:r>
              <a:r>
                <a:rPr lang="en-US" sz="2200" b="1">
                  <a:latin typeface="Comic Sans MS" pitchFamily="66" charset="0"/>
                </a:rPr>
                <a:t>; important later letters; “fought the good fight, kept the faith!”</a:t>
              </a:r>
            </a:p>
          </p:txBody>
        </p:sp>
      </p:grpSp>
      <p:sp>
        <p:nvSpPr>
          <p:cNvPr id="29728" name="AutoShape 32"/>
          <p:cNvSpPr>
            <a:spLocks noChangeArrowheads="1"/>
          </p:cNvSpPr>
          <p:nvPr/>
        </p:nvSpPr>
        <p:spPr bwMode="auto">
          <a:xfrm rot="5352250">
            <a:off x="3409950" y="3533775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AutoShape 33"/>
          <p:cNvSpPr>
            <a:spLocks noChangeArrowheads="1"/>
          </p:cNvSpPr>
          <p:nvPr/>
        </p:nvSpPr>
        <p:spPr bwMode="auto">
          <a:xfrm rot="1195348">
            <a:off x="3714750" y="4384675"/>
            <a:ext cx="627063" cy="400050"/>
          </a:xfrm>
          <a:prstGeom prst="leftArrow">
            <a:avLst>
              <a:gd name="adj1" fmla="val 50000"/>
              <a:gd name="adj2" fmla="val 39187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AutoShape 34"/>
          <p:cNvSpPr>
            <a:spLocks noChangeArrowheads="1"/>
          </p:cNvSpPr>
          <p:nvPr/>
        </p:nvSpPr>
        <p:spPr bwMode="auto">
          <a:xfrm rot="37685">
            <a:off x="5411788" y="4298950"/>
            <a:ext cx="628650" cy="400050"/>
          </a:xfrm>
          <a:prstGeom prst="leftArrow">
            <a:avLst>
              <a:gd name="adj1" fmla="val 50000"/>
              <a:gd name="adj2" fmla="val 39286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AutoShape 35"/>
          <p:cNvSpPr>
            <a:spLocks noChangeArrowheads="1"/>
          </p:cNvSpPr>
          <p:nvPr/>
        </p:nvSpPr>
        <p:spPr bwMode="auto">
          <a:xfrm rot="5907745">
            <a:off x="6032500" y="4364038"/>
            <a:ext cx="609600" cy="412750"/>
          </a:xfrm>
          <a:prstGeom prst="leftArrow">
            <a:avLst>
              <a:gd name="adj1" fmla="val 50000"/>
              <a:gd name="adj2" fmla="val 36923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32" name="Group 36"/>
          <p:cNvGrpSpPr>
            <a:grpSpLocks/>
          </p:cNvGrpSpPr>
          <p:nvPr/>
        </p:nvGrpSpPr>
        <p:grpSpPr bwMode="auto">
          <a:xfrm>
            <a:off x="4019550" y="696913"/>
            <a:ext cx="4046538" cy="2627312"/>
            <a:chOff x="2785" y="497"/>
            <a:chExt cx="2804" cy="1876"/>
          </a:xfrm>
        </p:grpSpPr>
        <p:pic>
          <p:nvPicPr>
            <p:cNvPr id="29733" name="Picture 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5" y="497"/>
              <a:ext cx="2804" cy="1863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</p:pic>
        <p:sp>
          <p:nvSpPr>
            <p:cNvPr id="29734" name="Text Box 38"/>
            <p:cNvSpPr txBox="1">
              <a:spLocks noChangeArrowheads="1"/>
            </p:cNvSpPr>
            <p:nvPr/>
          </p:nvSpPr>
          <p:spPr bwMode="auto">
            <a:xfrm>
              <a:off x="2795" y="2086"/>
              <a:ext cx="2238" cy="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defTabSz="820738">
                <a:spcBef>
                  <a:spcPct val="50000"/>
                </a:spcBef>
              </a:pPr>
              <a:r>
                <a:rPr lang="en-US" sz="1800" b="1">
                  <a:solidFill>
                    <a:srgbClr val="FFEA18"/>
                  </a:solidFill>
                  <a:latin typeface="Comic Sans MS" pitchFamily="66" charset="0"/>
                </a:rPr>
                <a:t>ROME’S ANCIENT FORUM</a:t>
              </a:r>
            </a:p>
          </p:txBody>
        </p:sp>
      </p:grp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395788" y="276225"/>
            <a:ext cx="4314825" cy="5619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500" b="1">
                <a:solidFill>
                  <a:srgbClr val="FFFF00"/>
                </a:solidFill>
                <a:latin typeface="Comic Sans MS" pitchFamily="66" charset="0"/>
              </a:rPr>
              <a:t>STUDY HELP # 36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8613775" y="6148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7935913" y="6524625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46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3</a:t>
            </a:r>
          </a:p>
        </p:txBody>
      </p:sp>
      <p:grpSp>
        <p:nvGrpSpPr>
          <p:cNvPr id="29740" name="Group 44"/>
          <p:cNvGrpSpPr>
            <a:grpSpLocks/>
          </p:cNvGrpSpPr>
          <p:nvPr/>
        </p:nvGrpSpPr>
        <p:grpSpPr bwMode="auto">
          <a:xfrm>
            <a:off x="150813" y="271463"/>
            <a:ext cx="3714750" cy="2386012"/>
            <a:chOff x="585" y="999"/>
            <a:chExt cx="2573" cy="1703"/>
          </a:xfrm>
        </p:grpSpPr>
        <p:sp>
          <p:nvSpPr>
            <p:cNvPr id="29741" name="AutoShape 45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29742" name="Text Box 46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5900" b="1">
                  <a:solidFill>
                    <a:srgbClr val="FFEA18"/>
                  </a:solidFill>
                  <a:latin typeface="Comic Sans MS" pitchFamily="66" charset="0"/>
                </a:rPr>
                <a:t>A.D.  59-62</a:t>
              </a:r>
            </a:p>
          </p:txBody>
        </p:sp>
      </p:grpSp>
      <p:sp>
        <p:nvSpPr>
          <p:cNvPr id="29743" name="AutoShape 47"/>
          <p:cNvSpPr>
            <a:spLocks noChangeArrowheads="1"/>
          </p:cNvSpPr>
          <p:nvPr/>
        </p:nvSpPr>
        <p:spPr bwMode="auto">
          <a:xfrm>
            <a:off x="2852738" y="3041650"/>
            <a:ext cx="989012" cy="3571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nimBg="1"/>
      <p:bldP spid="29720" grpId="0" animBg="1" autoUpdateAnimBg="0"/>
      <p:bldP spid="29728" grpId="0" animBg="1"/>
      <p:bldP spid="29729" grpId="0" animBg="1"/>
      <p:bldP spid="29730" grpId="0" animBg="1"/>
      <p:bldP spid="29731" grpId="0" animBg="1"/>
      <p:bldP spid="29735" grpId="0" animBg="1" autoUpdateAnimBg="0"/>
      <p:bldP spid="297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3" name="Rectangle 5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Journey Summary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474663"/>
            <a:ext cx="7950200" cy="578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ATLANTIC OCEAN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MEDITERRANEAN SEA</a:t>
            </a:r>
          </a:p>
        </p:txBody>
      </p:sp>
      <p:sp>
        <p:nvSpPr>
          <p:cNvPr id="30727" name="Freeform 7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/>
            <a:ahLst/>
            <a:cxnLst>
              <a:cxn ang="0">
                <a:pos x="302" y="533"/>
              </a:cxn>
              <a:cxn ang="0">
                <a:pos x="262" y="461"/>
              </a:cxn>
              <a:cxn ang="0">
                <a:pos x="238" y="437"/>
              </a:cxn>
              <a:cxn ang="0">
                <a:pos x="206" y="389"/>
              </a:cxn>
              <a:cxn ang="0">
                <a:pos x="94" y="261"/>
              </a:cxn>
              <a:cxn ang="0">
                <a:pos x="62" y="213"/>
              </a:cxn>
              <a:cxn ang="0">
                <a:pos x="46" y="125"/>
              </a:cxn>
              <a:cxn ang="0">
                <a:pos x="6" y="53"/>
              </a:cxn>
              <a:cxn ang="0">
                <a:pos x="54" y="29"/>
              </a:cxn>
              <a:cxn ang="0">
                <a:pos x="70" y="85"/>
              </a:cxn>
              <a:cxn ang="0">
                <a:pos x="126" y="181"/>
              </a:cxn>
              <a:cxn ang="0">
                <a:pos x="174" y="213"/>
              </a:cxn>
              <a:cxn ang="0">
                <a:pos x="222" y="269"/>
              </a:cxn>
              <a:cxn ang="0">
                <a:pos x="230" y="109"/>
              </a:cxn>
              <a:cxn ang="0">
                <a:pos x="254" y="117"/>
              </a:cxn>
              <a:cxn ang="0">
                <a:pos x="238" y="197"/>
              </a:cxn>
              <a:cxn ang="0">
                <a:pos x="254" y="261"/>
              </a:cxn>
              <a:cxn ang="0">
                <a:pos x="334" y="293"/>
              </a:cxn>
              <a:cxn ang="0">
                <a:pos x="358" y="317"/>
              </a:cxn>
              <a:cxn ang="0">
                <a:pos x="390" y="389"/>
              </a:cxn>
              <a:cxn ang="0">
                <a:pos x="438" y="413"/>
              </a:cxn>
              <a:cxn ang="0">
                <a:pos x="494" y="477"/>
              </a:cxn>
              <a:cxn ang="0">
                <a:pos x="542" y="493"/>
              </a:cxn>
              <a:cxn ang="0">
                <a:pos x="566" y="581"/>
              </a:cxn>
              <a:cxn ang="0">
                <a:pos x="470" y="605"/>
              </a:cxn>
              <a:cxn ang="0">
                <a:pos x="422" y="621"/>
              </a:cxn>
              <a:cxn ang="0">
                <a:pos x="398" y="629"/>
              </a:cxn>
              <a:cxn ang="0">
                <a:pos x="302" y="589"/>
              </a:cxn>
              <a:cxn ang="0">
                <a:pos x="302" y="533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459538" y="4149725"/>
            <a:ext cx="2249487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•Syrian Antioch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964238" y="3502025"/>
            <a:ext cx="249872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•Pisidian Antioch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186363" y="3717925"/>
            <a:ext cx="1731962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•Ephesus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3898900" y="3787775"/>
            <a:ext cx="1057275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Athens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625975" y="3076575"/>
            <a:ext cx="173196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•Macedonia</a:t>
            </a:r>
          </a:p>
        </p:txBody>
      </p:sp>
      <p:grpSp>
        <p:nvGrpSpPr>
          <p:cNvPr id="30736" name="Group 16"/>
          <p:cNvGrpSpPr>
            <a:grpSpLocks/>
          </p:cNvGrpSpPr>
          <p:nvPr/>
        </p:nvGrpSpPr>
        <p:grpSpPr bwMode="auto">
          <a:xfrm>
            <a:off x="971550" y="2241550"/>
            <a:ext cx="7339013" cy="3813175"/>
            <a:chOff x="673" y="1600"/>
            <a:chExt cx="5086" cy="2723"/>
          </a:xfrm>
        </p:grpSpPr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673" y="2759"/>
              <a:ext cx="1813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AFRICA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4656" y="1957"/>
              <a:ext cx="1029" cy="5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CC"/>
                  </a:solidFill>
                  <a:latin typeface="Comic Sans MS" pitchFamily="66" charset="0"/>
                </a:rPr>
                <a:t>ASIA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803" y="1600"/>
              <a:ext cx="1998" cy="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33CC"/>
                  </a:solidFill>
                  <a:latin typeface="Comic Sans MS" pitchFamily="66" charset="0"/>
                </a:rPr>
                <a:t>EUROPE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4599" y="3922"/>
              <a:ext cx="1160" cy="4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>
                  <a:alpha val="50000"/>
                </a:schemeClr>
              </a:outerShdw>
            </a:effectLst>
          </p:spPr>
          <p:txBody>
            <a:bodyPr lIns="66076" tIns="33038" rIns="66076" bIns="33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33CC"/>
                  </a:solidFill>
                  <a:latin typeface="Comic Sans MS" pitchFamily="66" charset="0"/>
                </a:rPr>
                <a:t>ARABIA</a:t>
              </a:r>
            </a:p>
          </p:txBody>
        </p:sp>
      </p:grp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6459538" y="4668838"/>
            <a:ext cx="1684337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pitchFamily="66" charset="0"/>
              </a:rPr>
              <a:t>•Jerusalem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395788" y="276225"/>
            <a:ext cx="4314825" cy="5619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500" b="1">
                <a:solidFill>
                  <a:srgbClr val="FFFF00"/>
                </a:solidFill>
                <a:latin typeface="Comic Sans MS" pitchFamily="66" charset="0"/>
              </a:rPr>
              <a:t>STUDY HELP #36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613775" y="6148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47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54063" y="1092200"/>
            <a:ext cx="8113712" cy="501650"/>
          </a:xfrm>
          <a:prstGeom prst="rect">
            <a:avLst/>
          </a:prstGeom>
          <a:gradFill rotWithShape="0">
            <a:gsLst>
              <a:gs pos="0">
                <a:srgbClr val="0D6812">
                  <a:gamma/>
                  <a:shade val="2353"/>
                  <a:invGamma/>
                </a:srgbClr>
              </a:gs>
              <a:gs pos="50000">
                <a:srgbClr val="0D6812"/>
              </a:gs>
              <a:gs pos="100000">
                <a:srgbClr val="0D6812">
                  <a:gamma/>
                  <a:shade val="2353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500" b="1">
                <a:solidFill>
                  <a:srgbClr val="FFFF00"/>
                </a:solidFill>
              </a:rPr>
              <a:t>AT A GLANCE: PAUL’S MISSIONARY JOURNEYS</a:t>
            </a:r>
          </a:p>
        </p:txBody>
      </p:sp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514350" y="2811463"/>
            <a:ext cx="6884988" cy="1639887"/>
            <a:chOff x="868" y="2043"/>
            <a:chExt cx="4771" cy="1171"/>
          </a:xfrm>
        </p:grpSpPr>
        <p:pic>
          <p:nvPicPr>
            <p:cNvPr id="30748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8" y="2043"/>
              <a:ext cx="1562" cy="117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</p:pic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2162" y="2451"/>
              <a:ext cx="3477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500" b="1">
                  <a:solidFill>
                    <a:srgbClr val="FFFF00"/>
                  </a:solidFill>
                </a:rPr>
                <a:t>#2: THE EUROPEAN THRUST</a:t>
              </a:r>
            </a:p>
          </p:txBody>
        </p:sp>
      </p:grpSp>
      <p:grpSp>
        <p:nvGrpSpPr>
          <p:cNvPr id="30750" name="Group 30"/>
          <p:cNvGrpSpPr>
            <a:grpSpLocks/>
          </p:cNvGrpSpPr>
          <p:nvPr/>
        </p:nvGrpSpPr>
        <p:grpSpPr bwMode="auto">
          <a:xfrm>
            <a:off x="763588" y="463550"/>
            <a:ext cx="7699375" cy="1795463"/>
            <a:chOff x="685" y="340"/>
            <a:chExt cx="5158" cy="1282"/>
          </a:xfrm>
        </p:grpSpPr>
        <p:pic>
          <p:nvPicPr>
            <p:cNvPr id="30751" name="Picture 3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" y="340"/>
              <a:ext cx="1710" cy="1282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</p:pic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2168" y="782"/>
              <a:ext cx="3675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500" b="1">
                  <a:solidFill>
                    <a:srgbClr val="FFFF00"/>
                  </a:solidFill>
                </a:rPr>
                <a:t>#1 THE HOOK: A LABORATORY</a:t>
              </a:r>
            </a:p>
          </p:txBody>
        </p:sp>
      </p:grpSp>
      <p:grpSp>
        <p:nvGrpSpPr>
          <p:cNvPr id="30753" name="Group 33"/>
          <p:cNvGrpSpPr>
            <a:grpSpLocks/>
          </p:cNvGrpSpPr>
          <p:nvPr/>
        </p:nvGrpSpPr>
        <p:grpSpPr bwMode="auto">
          <a:xfrm>
            <a:off x="2628900" y="1763713"/>
            <a:ext cx="6181725" cy="1347787"/>
            <a:chOff x="1822" y="1259"/>
            <a:chExt cx="4283" cy="962"/>
          </a:xfrm>
        </p:grpSpPr>
        <p:pic>
          <p:nvPicPr>
            <p:cNvPr id="30754" name="Picture 34"/>
            <p:cNvPicPr>
              <a:picLocks noChangeArrowheads="1"/>
            </p:cNvPicPr>
            <p:nvPr/>
          </p:nvPicPr>
          <p:blipFill>
            <a:blip r:embed="rId7" cstate="screen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241"/>
            <a:stretch>
              <a:fillRect/>
            </a:stretch>
          </p:blipFill>
          <p:spPr bwMode="auto">
            <a:xfrm>
              <a:off x="1822" y="1259"/>
              <a:ext cx="1324" cy="96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</p:pic>
        <p:sp>
          <p:nvSpPr>
            <p:cNvPr id="30755" name="Text Box 35"/>
            <p:cNvSpPr txBox="1">
              <a:spLocks noChangeArrowheads="1"/>
            </p:cNvSpPr>
            <p:nvPr/>
          </p:nvSpPr>
          <p:spPr bwMode="auto">
            <a:xfrm>
              <a:off x="2338" y="1777"/>
              <a:ext cx="3767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500" b="1">
                  <a:solidFill>
                    <a:srgbClr val="FFFF00"/>
                  </a:solidFill>
                </a:rPr>
                <a:t>INTERIM: JERUSALEM COUNCIL</a:t>
              </a:r>
            </a:p>
          </p:txBody>
        </p:sp>
      </p:grp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2497138" y="4156075"/>
            <a:ext cx="5899150" cy="1327150"/>
            <a:chOff x="1730" y="2967"/>
            <a:chExt cx="4088" cy="947"/>
          </a:xfrm>
        </p:grpSpPr>
        <p:pic>
          <p:nvPicPr>
            <p:cNvPr id="30757" name="Picture 37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" y="2967"/>
              <a:ext cx="1634" cy="947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</p:pic>
        <p:sp>
          <p:nvSpPr>
            <p:cNvPr id="30758" name="Text Box 38"/>
            <p:cNvSpPr txBox="1">
              <a:spLocks noChangeArrowheads="1"/>
            </p:cNvSpPr>
            <p:nvPr/>
          </p:nvSpPr>
          <p:spPr bwMode="auto">
            <a:xfrm>
              <a:off x="2791" y="3481"/>
              <a:ext cx="3027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500" b="1">
                  <a:solidFill>
                    <a:srgbClr val="FFFF00"/>
                  </a:solidFill>
                </a:rPr>
                <a:t>#3: THE ASIAN THRUST</a:t>
              </a:r>
            </a:p>
          </p:txBody>
        </p:sp>
      </p:grpSp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850900" y="5116513"/>
            <a:ext cx="6450013" cy="1550987"/>
            <a:chOff x="874" y="3484"/>
            <a:chExt cx="4469" cy="1107"/>
          </a:xfrm>
        </p:grpSpPr>
        <p:pic>
          <p:nvPicPr>
            <p:cNvPr id="30760" name="Picture 40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3484"/>
              <a:ext cx="1666" cy="1107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</p:pic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2291" y="4180"/>
              <a:ext cx="3052" cy="358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500" b="1">
                  <a:solidFill>
                    <a:srgbClr val="FFFF00"/>
                  </a:solidFill>
                </a:rPr>
                <a:t>#4: TO ROME AND GAIN</a:t>
              </a:r>
            </a:p>
          </p:txBody>
        </p:sp>
      </p:grp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0" y="0"/>
            <a:ext cx="91313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4779963" y="1835150"/>
            <a:ext cx="3001962" cy="4022725"/>
            <a:chOff x="627" y="1041"/>
            <a:chExt cx="2080" cy="2872"/>
          </a:xfrm>
        </p:grpSpPr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627" y="1041"/>
              <a:ext cx="2080" cy="287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57150">
              <a:solidFill>
                <a:srgbClr val="005DC0"/>
              </a:solidFill>
              <a:miter lim="800000"/>
              <a:headEnd/>
              <a:tailEnd/>
            </a:ln>
            <a:effectLst>
              <a:outerShdw dist="135003" dir="2928844" algn="ctr" rotWithShape="0">
                <a:schemeClr val="tx1"/>
              </a:outerShdw>
            </a:effectLst>
          </p:spPr>
          <p:txBody>
            <a:bodyPr wrap="none" lIns="59304" tIns="29651" rIns="59304" bIns="29651" anchor="ctr"/>
            <a:lstStyle/>
            <a:p>
              <a:pPr algn="ctr" defTabSz="820738"/>
              <a:r>
                <a:rPr lang="en-US" sz="1100">
                  <a:latin typeface="Engravers MT" pitchFamily="18" charset="0"/>
                </a:rPr>
                <a:t>       </a:t>
              </a:r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1086" y="1675"/>
              <a:ext cx="1131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lIns="59304" tIns="29651" rIns="59304" bIns="29651" anchor="ctr"/>
            <a:lstStyle/>
            <a:p>
              <a:endParaRPr lang="en-US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1201" y="1789"/>
              <a:ext cx="939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lIns="59304" tIns="29651" rIns="59304" bIns="29651" anchor="ctr"/>
            <a:lstStyle/>
            <a:p>
              <a:pPr algn="ctr" defTabSz="903288">
                <a:lnSpc>
                  <a:spcPct val="6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FFB3C0"/>
                  </a:solidFill>
                  <a:latin typeface="Helvetica" pitchFamily="-12" charset="0"/>
                </a:rPr>
                <a:t>CHURCH</a:t>
              </a:r>
            </a:p>
            <a:p>
              <a:pPr algn="ctr" defTabSz="903288">
                <a:lnSpc>
                  <a:spcPct val="6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FFB3C0"/>
                  </a:solidFill>
                  <a:latin typeface="Helvetica" pitchFamily="-12" charset="0"/>
                </a:rPr>
                <a:t>ISSUES</a:t>
              </a:r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>
              <a:off x="862" y="2335"/>
              <a:ext cx="156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lIns="59304" tIns="29651" rIns="59304" bIns="29651" anchor="ctr"/>
            <a:lstStyle/>
            <a:p>
              <a:endParaRPr lang="en-US"/>
            </a:p>
          </p:txBody>
        </p:sp>
        <p:sp>
          <p:nvSpPr>
            <p:cNvPr id="30768" name="Line 48"/>
            <p:cNvSpPr>
              <a:spLocks noChangeShapeType="1"/>
            </p:cNvSpPr>
            <p:nvPr/>
          </p:nvSpPr>
          <p:spPr bwMode="auto">
            <a:xfrm>
              <a:off x="2289" y="2339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lIns="59304" tIns="29651" rIns="59304" bIns="29651" anchor="ctr"/>
            <a:lstStyle/>
            <a:p>
              <a:endParaRPr lang="en-US"/>
            </a:p>
          </p:txBody>
        </p:sp>
        <p:sp>
          <p:nvSpPr>
            <p:cNvPr id="30769" name="Line 49"/>
            <p:cNvSpPr>
              <a:spLocks noChangeShapeType="1"/>
            </p:cNvSpPr>
            <p:nvPr/>
          </p:nvSpPr>
          <p:spPr bwMode="auto">
            <a:xfrm>
              <a:off x="988" y="2339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chemeClr val="tx1"/>
              </a:outerShdw>
            </a:effectLst>
          </p:spPr>
          <p:txBody>
            <a:bodyPr wrap="none" lIns="59304" tIns="29651" rIns="59304" bIns="29651" anchor="ctr"/>
            <a:lstStyle/>
            <a:p>
              <a:endParaRPr lang="en-US"/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1037" y="1388"/>
              <a:ext cx="1208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tx1"/>
              </a:outerShdw>
            </a:effectLst>
          </p:spPr>
          <p:txBody>
            <a:bodyPr wrap="none" lIns="59304" tIns="29651" rIns="59304" bIns="29651" anchor="ctr"/>
            <a:lstStyle/>
            <a:p>
              <a:pPr algn="ctr" defTabSz="903288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Helvetica" pitchFamily="-12" charset="0"/>
                </a:rPr>
                <a:t>(21 Books)</a:t>
              </a:r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1128" y="2483"/>
              <a:ext cx="1075" cy="10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59304" tIns="29651" rIns="59304" bIns="29651" anchor="ctr"/>
            <a:lstStyle/>
            <a:p>
              <a:pPr algn="ctr" defTabSz="820738">
                <a:lnSpc>
                  <a:spcPct val="85000"/>
                </a:lnSpc>
                <a:spcBef>
                  <a:spcPct val="50000"/>
                </a:spcBef>
              </a:pPr>
              <a:r>
                <a:rPr lang="en-US" sz="2500" b="1">
                  <a:solidFill>
                    <a:srgbClr val="A7FFA7"/>
                  </a:solidFill>
                  <a:latin typeface="Helvetica" pitchFamily="-12" charset="0"/>
                </a:rPr>
                <a:t>The Epistles</a:t>
              </a:r>
              <a:endParaRPr lang="en-US" sz="2500" u="sng">
                <a:solidFill>
                  <a:srgbClr val="A7FFA7"/>
                </a:solidFill>
                <a:latin typeface="Helvetica" pitchFamily="-12" charset="0"/>
              </a:endParaRPr>
            </a:p>
            <a:p>
              <a:pPr algn="ctr" defTabSz="820738">
                <a:lnSpc>
                  <a:spcPct val="50000"/>
                </a:lnSpc>
                <a:spcBef>
                  <a:spcPct val="50000"/>
                </a:spcBef>
              </a:pPr>
              <a:endParaRPr lang="en-US" sz="2500" u="sng">
                <a:solidFill>
                  <a:srgbClr val="A7FFA7"/>
                </a:solidFill>
                <a:latin typeface="Helvetica" pitchFamily="-12" charset="0"/>
              </a:endParaRPr>
            </a:p>
            <a:p>
              <a:pPr algn="ctr" defTabSz="820738"/>
              <a:endParaRPr lang="en-US" sz="2500" u="sng">
                <a:solidFill>
                  <a:srgbClr val="A7FFA7"/>
                </a:solidFill>
                <a:latin typeface="Helvetica" pitchFamily="-12" charset="0"/>
              </a:endParaRPr>
            </a:p>
          </p:txBody>
        </p:sp>
      </p:grpSp>
      <p:sp>
        <p:nvSpPr>
          <p:cNvPr id="30772" name="AutoShape 52"/>
          <p:cNvSpPr>
            <a:spLocks noChangeArrowheads="1"/>
          </p:cNvSpPr>
          <p:nvPr/>
        </p:nvSpPr>
        <p:spPr bwMode="auto">
          <a:xfrm>
            <a:off x="5257800" y="3806825"/>
            <a:ext cx="1981200" cy="8588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81320" dir="2319588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 autoUpdateAnimBg="0"/>
      <p:bldP spid="30746" grpId="0" animBg="1" autoUpdateAnimBg="0"/>
      <p:bldP spid="30746" grpId="1" animBg="1" autoUpdateAnimBg="0"/>
      <p:bldP spid="30762" grpId="0" animBg="1"/>
      <p:bldP spid="307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4" name="Rectangle 4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638800" y="1447800"/>
            <a:ext cx="2590800" cy="3581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NT Comes Together</a:t>
            </a:r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711200" y="1095375"/>
            <a:ext cx="2732088" cy="969963"/>
            <a:chOff x="493" y="827"/>
            <a:chExt cx="1893" cy="693"/>
          </a:xfrm>
        </p:grpSpPr>
        <p:sp>
          <p:nvSpPr>
            <p:cNvPr id="31747" name="Rectangle 3"/>
            <p:cNvSpPr>
              <a:spLocks noChangeArrowheads="1"/>
            </p:cNvSpPr>
            <p:nvPr/>
          </p:nvSpPr>
          <p:spPr bwMode="auto">
            <a:xfrm>
              <a:off x="493" y="827"/>
              <a:ext cx="1893" cy="69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>
              <a:spAutoFit/>
            </a:bodyPr>
            <a:lstStyle/>
            <a:p>
              <a:endParaRPr lang="en-US"/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584" y="837"/>
              <a:ext cx="1737" cy="6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82058" tIns="41029" rIns="82058" bIns="4102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Helvetica" pitchFamily="-12" charset="0"/>
                </a:rPr>
                <a:t>Dates of Writing:</a:t>
              </a:r>
            </a:p>
            <a:p>
              <a:pPr algn="ctr" defTabSz="820738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Helvetica" pitchFamily="-12" charset="0"/>
                </a:rPr>
                <a:t>A.D. 50s - 90s</a:t>
              </a:r>
            </a:p>
          </p:txBody>
        </p:sp>
      </p:grp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3640138" y="41275"/>
            <a:ext cx="1606550" cy="6710363"/>
            <a:chOff x="2508" y="0"/>
            <a:chExt cx="1114" cy="4791"/>
          </a:xfrm>
        </p:grpSpPr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2616" y="1189"/>
              <a:ext cx="945" cy="2411"/>
              <a:chOff x="2616" y="1189"/>
              <a:chExt cx="945" cy="2411"/>
            </a:xfrm>
          </p:grpSpPr>
          <p:sp>
            <p:nvSpPr>
              <p:cNvPr id="31751" name="Line 7"/>
              <p:cNvSpPr>
                <a:spLocks noChangeShapeType="1"/>
              </p:cNvSpPr>
              <p:nvPr/>
            </p:nvSpPr>
            <p:spPr bwMode="auto">
              <a:xfrm>
                <a:off x="2616" y="1189"/>
                <a:ext cx="934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73426" tIns="36714" rIns="73426" bIns="3671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52" name="Line 8"/>
              <p:cNvSpPr>
                <a:spLocks noChangeShapeType="1"/>
              </p:cNvSpPr>
              <p:nvPr/>
            </p:nvSpPr>
            <p:spPr bwMode="auto">
              <a:xfrm>
                <a:off x="2616" y="2234"/>
                <a:ext cx="934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73426" tIns="36714" rIns="73426" bIns="3671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53" name="Line 9"/>
              <p:cNvSpPr>
                <a:spLocks noChangeShapeType="1"/>
              </p:cNvSpPr>
              <p:nvPr/>
            </p:nvSpPr>
            <p:spPr bwMode="auto">
              <a:xfrm>
                <a:off x="2627" y="3600"/>
                <a:ext cx="934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73426" tIns="36714" rIns="73426" bIns="36714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754" name="Line 10"/>
              <p:cNvSpPr>
                <a:spLocks noChangeShapeType="1"/>
              </p:cNvSpPr>
              <p:nvPr/>
            </p:nvSpPr>
            <p:spPr bwMode="auto">
              <a:xfrm>
                <a:off x="2635" y="3227"/>
                <a:ext cx="918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73426" tIns="36714" rIns="73426" bIns="36714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2508" y="3185"/>
              <a:ext cx="1114" cy="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73426" tIns="36714" rIns="73426" bIns="36714">
              <a:spAutoFit/>
            </a:bodyPr>
            <a:lstStyle/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endParaRPr lang="en-US" sz="1500" b="1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r>
                <a:rPr lang="en-US" sz="1500" b="1" i="1">
                  <a:solidFill>
                    <a:srgbClr val="FFFF00"/>
                  </a:solidFill>
                  <a:latin typeface="Helvetica" pitchFamily="-12" charset="0"/>
                </a:rPr>
                <a:t>Letters from</a:t>
              </a: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r>
                <a:rPr lang="en-US" sz="1500" b="1" i="1">
                  <a:solidFill>
                    <a:srgbClr val="FFFF00"/>
                  </a:solidFill>
                  <a:latin typeface="Helvetica" pitchFamily="-12" charset="0"/>
                </a:rPr>
                <a:t>The Others</a:t>
              </a:r>
              <a:endParaRPr lang="en-US" sz="1500" b="1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endParaRPr lang="en-US" sz="1500" b="1">
                <a:solidFill>
                  <a:srgbClr val="FFFF00"/>
                </a:solidFill>
                <a:latin typeface="Helvetica" pitchFamily="-12" charset="0"/>
              </a:endParaRPr>
            </a:p>
          </p:txBody>
        </p:sp>
        <p:grpSp>
          <p:nvGrpSpPr>
            <p:cNvPr id="31756" name="Group 12"/>
            <p:cNvGrpSpPr>
              <a:grpSpLocks/>
            </p:cNvGrpSpPr>
            <p:nvPr/>
          </p:nvGrpSpPr>
          <p:grpSpPr bwMode="auto">
            <a:xfrm>
              <a:off x="2562" y="0"/>
              <a:ext cx="1005" cy="4791"/>
              <a:chOff x="2562" y="0"/>
              <a:chExt cx="1005" cy="4791"/>
            </a:xfrm>
          </p:grpSpPr>
          <p:grpSp>
            <p:nvGrpSpPr>
              <p:cNvPr id="31757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sp>
              <p:nvSpPr>
                <p:cNvPr id="31758" name="Rectangle 14"/>
                <p:cNvSpPr>
                  <a:spLocks noChangeArrowheads="1"/>
                </p:cNvSpPr>
                <p:nvPr/>
              </p:nvSpPr>
              <p:spPr bwMode="auto">
                <a:xfrm>
                  <a:off x="2563" y="727"/>
                  <a:ext cx="1004" cy="406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762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1759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4" cy="659"/>
                  <a:chOff x="2058" y="0"/>
                  <a:chExt cx="1004" cy="659"/>
                </a:xfrm>
              </p:grpSpPr>
              <p:sp>
                <p:nvSpPr>
                  <p:cNvPr id="3176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0"/>
                    <a:ext cx="862" cy="22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chemeClr val="tx1"/>
                    </a:outerShdw>
                  </a:effectLst>
                </p:spPr>
                <p:txBody>
                  <a:bodyPr lIns="73426" tIns="36714" rIns="73426" bIns="36714">
                    <a:spAutoFit/>
                  </a:bodyPr>
                  <a:lstStyle/>
                  <a:p>
                    <a:pPr defTabSz="820738">
                      <a:spcBef>
                        <a:spcPct val="50000"/>
                      </a:spcBef>
                    </a:pPr>
                    <a:r>
                      <a:rPr lang="en-US" sz="1600" b="1">
                        <a:solidFill>
                          <a:schemeClr val="hlink"/>
                        </a:solidFill>
                        <a:latin typeface="Helvetica" pitchFamily="-12" charset="0"/>
                      </a:rPr>
                      <a:t>(21 Books)</a:t>
                    </a:r>
                  </a:p>
                </p:txBody>
              </p:sp>
              <p:sp>
                <p:nvSpPr>
                  <p:cNvPr id="3176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225"/>
                    <a:ext cx="1004" cy="43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73426" tIns="36714" rIns="73426" bIns="36714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76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111" y="281"/>
                    <a:ext cx="891" cy="34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chemeClr val="tx1"/>
                    </a:outerShdw>
                  </a:effectLst>
                </p:spPr>
                <p:txBody>
                  <a:bodyPr lIns="73426" tIns="36714" rIns="73426" bIns="36714">
                    <a:spAutoFit/>
                  </a:bodyPr>
                  <a:lstStyle/>
                  <a:p>
                    <a:pPr algn="ctr" defTabSz="903288">
                      <a:lnSpc>
                        <a:spcPct val="65000"/>
                      </a:lnSpc>
                      <a:spcBef>
                        <a:spcPct val="50000"/>
                      </a:spcBef>
                    </a:pPr>
                    <a:r>
                      <a:rPr lang="en-US" sz="1500" b="1">
                        <a:solidFill>
                          <a:srgbClr val="99FF66"/>
                        </a:solidFill>
                        <a:latin typeface="Helvetica" pitchFamily="-12" charset="0"/>
                      </a:rPr>
                      <a:t>CHURCH</a:t>
                    </a:r>
                  </a:p>
                  <a:p>
                    <a:pPr algn="ctr" defTabSz="903288">
                      <a:lnSpc>
                        <a:spcPct val="65000"/>
                      </a:lnSpc>
                      <a:spcBef>
                        <a:spcPct val="50000"/>
                      </a:spcBef>
                    </a:pPr>
                    <a:r>
                      <a:rPr lang="en-US" sz="1500" b="1">
                        <a:solidFill>
                          <a:srgbClr val="99FF66"/>
                        </a:solidFill>
                        <a:latin typeface="Helvetica" pitchFamily="-12" charset="0"/>
                      </a:rPr>
                      <a:t>ISSUES</a:t>
                    </a:r>
                    <a:endParaRPr lang="en-US" sz="1300" b="1">
                      <a:solidFill>
                        <a:srgbClr val="99FF66"/>
                      </a:solidFill>
                      <a:latin typeface="Helvetica" pitchFamily="-12" charset="0"/>
                    </a:endParaRPr>
                  </a:p>
                </p:txBody>
              </p:sp>
            </p:grpSp>
          </p:grpSp>
          <p:grpSp>
            <p:nvGrpSpPr>
              <p:cNvPr id="31763" name="Group 19"/>
              <p:cNvGrpSpPr>
                <a:grpSpLocks/>
              </p:cNvGrpSpPr>
              <p:nvPr/>
            </p:nvGrpSpPr>
            <p:grpSpPr bwMode="auto">
              <a:xfrm>
                <a:off x="2596" y="1189"/>
                <a:ext cx="965" cy="2630"/>
                <a:chOff x="2596" y="1189"/>
                <a:chExt cx="965" cy="2630"/>
              </a:xfrm>
            </p:grpSpPr>
            <p:sp>
              <p:nvSpPr>
                <p:cNvPr id="31764" name="Line 20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65" name="Line 21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66" name="Line 22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67" name="Line 23"/>
                <p:cNvSpPr>
                  <a:spLocks noChangeShapeType="1"/>
                </p:cNvSpPr>
                <p:nvPr/>
              </p:nvSpPr>
              <p:spPr bwMode="auto">
                <a:xfrm>
                  <a:off x="2613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68" name="Line 24"/>
                <p:cNvSpPr>
                  <a:spLocks noChangeShapeType="1"/>
                </p:cNvSpPr>
                <p:nvPr/>
              </p:nvSpPr>
              <p:spPr bwMode="auto">
                <a:xfrm>
                  <a:off x="2616" y="1628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69" name="Line 25"/>
                <p:cNvSpPr>
                  <a:spLocks noChangeShapeType="1"/>
                </p:cNvSpPr>
                <p:nvPr/>
              </p:nvSpPr>
              <p:spPr bwMode="auto">
                <a:xfrm>
                  <a:off x="2596" y="2973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770" name="Line 26"/>
                <p:cNvSpPr>
                  <a:spLocks noChangeShapeType="1"/>
                </p:cNvSpPr>
                <p:nvPr/>
              </p:nvSpPr>
              <p:spPr bwMode="auto">
                <a:xfrm>
                  <a:off x="2812" y="3819"/>
                  <a:ext cx="545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73426" tIns="36714" rIns="73426" bIns="36714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3606800" y="909638"/>
            <a:ext cx="1622425" cy="4451350"/>
            <a:chOff x="2499" y="613"/>
            <a:chExt cx="1124" cy="3178"/>
          </a:xfrm>
        </p:grpSpPr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2499" y="613"/>
              <a:ext cx="1114" cy="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63500" dir="3187806" algn="ctr" rotWithShape="0">
                <a:schemeClr val="tx1"/>
              </a:outerShdw>
            </a:effectLst>
          </p:spPr>
          <p:txBody>
            <a:bodyPr lIns="81821" tIns="40911" rIns="81821" bIns="40911">
              <a:spAutoFit/>
            </a:bodyPr>
            <a:lstStyle/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endParaRPr lang="en-US" sz="1300" b="1" dirty="0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95000"/>
                </a:lnSpc>
                <a:spcBef>
                  <a:spcPct val="50000"/>
                </a:spcBef>
              </a:pPr>
              <a:r>
                <a:rPr lang="en-US" sz="1300" b="1" i="1" dirty="0">
                  <a:solidFill>
                    <a:srgbClr val="FFFF00"/>
                  </a:solidFill>
                  <a:latin typeface="Helvetica" pitchFamily="-12" charset="0"/>
                </a:rPr>
                <a:t>THE EPISTLES: Letters from Paul</a:t>
              </a:r>
              <a:endParaRPr lang="en-US" sz="1300" b="1" dirty="0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55000"/>
                </a:lnSpc>
                <a:spcBef>
                  <a:spcPct val="50000"/>
                </a:spcBef>
              </a:pPr>
              <a:endParaRPr lang="en-US" sz="1300" b="1" dirty="0">
                <a:solidFill>
                  <a:srgbClr val="FFFF00"/>
                </a:solidFill>
                <a:latin typeface="Helvetica" pitchFamily="-12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2509" y="3076"/>
              <a:ext cx="1114" cy="7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1821" tIns="40911" rIns="81821" bIns="40911">
              <a:spAutoFit/>
            </a:bodyPr>
            <a:lstStyle/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endParaRPr lang="en-US" sz="1300" b="1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endParaRPr lang="en-US" sz="1300" b="1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r>
                <a:rPr lang="en-US" sz="1300" b="1" i="1">
                  <a:solidFill>
                    <a:srgbClr val="FFFF00"/>
                  </a:solidFill>
                  <a:latin typeface="Helvetica" pitchFamily="-12" charset="0"/>
                </a:rPr>
                <a:t>Letters from</a:t>
              </a: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r>
                <a:rPr lang="en-US" sz="1300" b="1" i="1">
                  <a:solidFill>
                    <a:srgbClr val="FFFF00"/>
                  </a:solidFill>
                  <a:latin typeface="Helvetica" pitchFamily="-12" charset="0"/>
                </a:rPr>
                <a:t>The Others</a:t>
              </a:r>
              <a:endParaRPr lang="en-US" sz="1300" b="1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endParaRPr lang="en-US" sz="1300" b="1">
                <a:solidFill>
                  <a:srgbClr val="FFFF00"/>
                </a:solidFill>
                <a:latin typeface="Helvetica" pitchFamily="-12" charset="0"/>
              </a:endParaRPr>
            </a:p>
            <a:p>
              <a:pPr algn="ctr" defTabSz="903288">
                <a:lnSpc>
                  <a:spcPct val="35000"/>
                </a:lnSpc>
                <a:spcBef>
                  <a:spcPct val="50000"/>
                </a:spcBef>
              </a:pPr>
              <a:endParaRPr lang="en-US" sz="1300" b="1">
                <a:solidFill>
                  <a:srgbClr val="FFFF00"/>
                </a:solidFill>
                <a:latin typeface="Helvetica" pitchFamily="-12" charset="0"/>
              </a:endParaRPr>
            </a:p>
          </p:txBody>
        </p:sp>
      </p:grpSp>
      <p:grpSp>
        <p:nvGrpSpPr>
          <p:cNvPr id="31774" name="Group 30"/>
          <p:cNvGrpSpPr>
            <a:grpSpLocks/>
          </p:cNvGrpSpPr>
          <p:nvPr/>
        </p:nvGrpSpPr>
        <p:grpSpPr bwMode="auto">
          <a:xfrm>
            <a:off x="5424488" y="1109663"/>
            <a:ext cx="2974975" cy="5111750"/>
            <a:chOff x="3759" y="837"/>
            <a:chExt cx="2061" cy="3649"/>
          </a:xfrm>
        </p:grpSpPr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lIns="91176" tIns="45588" rIns="91176" bIns="45588">
              <a:spAutoFit/>
            </a:bodyPr>
            <a:lstStyle/>
            <a:p>
              <a:endParaRPr lang="en-US"/>
            </a:p>
          </p:txBody>
        </p:sp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3843" y="921"/>
              <a:ext cx="1977" cy="34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lIns="91176" tIns="45588" rIns="91176" bIns="45588">
              <a:spAutoFit/>
            </a:bodyPr>
            <a:lstStyle/>
            <a:p>
              <a:pPr algn="ctr" defTabSz="903288">
                <a:spcBef>
                  <a:spcPct val="50000"/>
                </a:spcBef>
              </a:pPr>
              <a:r>
                <a:rPr lang="en-US" sz="3100" b="1" i="1">
                  <a:solidFill>
                    <a:schemeClr val="bg1"/>
                  </a:solidFill>
                  <a:latin typeface="Helvetica" pitchFamily="-12" charset="0"/>
                </a:rPr>
                <a:t>THE EPISTLES</a:t>
              </a:r>
              <a:endParaRPr lang="en-US" sz="1600">
                <a:solidFill>
                  <a:srgbClr val="FE4261"/>
                </a:solidFill>
                <a:latin typeface="Helvetica" pitchFamily="-12" charset="0"/>
              </a:endParaRPr>
            </a:p>
            <a:p>
              <a:pPr defTabSz="903288">
                <a:spcBef>
                  <a:spcPct val="50000"/>
                </a:spcBef>
              </a:pPr>
              <a:r>
                <a:rPr lang="en-US" sz="1800" b="1">
                  <a:solidFill>
                    <a:srgbClr val="FFFF00"/>
                  </a:solidFill>
                  <a:latin typeface="Helvetica" pitchFamily="-12" charset="0"/>
                </a:rPr>
                <a:t>Concerning generally unexplored issues requiring new and crucial instruction in leadership of the new organism...</a:t>
              </a:r>
            </a:p>
            <a:p>
              <a:pPr defTabSz="903288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Helvetica" pitchFamily="-12" charset="0"/>
                </a:rPr>
                <a:t>the </a:t>
              </a:r>
              <a:r>
                <a:rPr lang="en-US" sz="2200" b="1" i="1">
                  <a:solidFill>
                    <a:srgbClr val="FFFF00"/>
                  </a:solidFill>
                  <a:latin typeface="Helvetica" pitchFamily="-12" charset="0"/>
                </a:rPr>
                <a:t>ECCLESIA,</a:t>
              </a:r>
              <a:r>
                <a:rPr lang="en-US" sz="2200" b="1">
                  <a:solidFill>
                    <a:srgbClr val="FFFF00"/>
                  </a:solidFill>
                  <a:latin typeface="Helvetica" pitchFamily="-12" charset="0"/>
                </a:rPr>
                <a:t> </a:t>
              </a:r>
            </a:p>
            <a:p>
              <a:pPr defTabSz="903288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Helvetica" pitchFamily="-12" charset="0"/>
                </a:rPr>
                <a:t>        the </a:t>
              </a:r>
              <a:r>
                <a:rPr lang="en-US" sz="2200" b="1" i="1">
                  <a:solidFill>
                    <a:srgbClr val="FFFF00"/>
                  </a:solidFill>
                  <a:latin typeface="Helvetica" pitchFamily="-12" charset="0"/>
                </a:rPr>
                <a:t>CHURCH</a:t>
              </a:r>
              <a:r>
                <a:rPr lang="en-US" sz="2200" b="1">
                  <a:solidFill>
                    <a:srgbClr val="FFFF00"/>
                  </a:solidFill>
                  <a:latin typeface="Helvetica" pitchFamily="-12" charset="0"/>
                </a:rPr>
                <a:t>.</a:t>
              </a:r>
              <a:endParaRPr lang="en-US" sz="1800" b="1" i="1">
                <a:solidFill>
                  <a:srgbClr val="FFFF00"/>
                </a:solidFill>
                <a:latin typeface="Helvetica" pitchFamily="-12" charset="0"/>
              </a:endParaRPr>
            </a:p>
            <a:p>
              <a:pPr defTabSz="903288">
                <a:spcBef>
                  <a:spcPct val="50000"/>
                </a:spcBef>
              </a:pPr>
              <a:r>
                <a:rPr lang="en-US" sz="1800" b="1">
                  <a:solidFill>
                    <a:srgbClr val="FFFF00"/>
                  </a:solidFill>
                  <a:latin typeface="Helvetica" pitchFamily="-12" charset="0"/>
                </a:rPr>
                <a:t>Most letters from Paul …fewer letters from               “The Others.”</a:t>
              </a:r>
              <a:endParaRPr lang="en-US" sz="1800" b="1">
                <a:solidFill>
                  <a:srgbClr val="FE4261"/>
                </a:solidFill>
                <a:latin typeface="Helvetica" pitchFamily="-12" charset="0"/>
              </a:endParaRPr>
            </a:p>
          </p:txBody>
        </p:sp>
      </p:grp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3395663" y="4351338"/>
            <a:ext cx="1993900" cy="8953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3409950" y="884238"/>
            <a:ext cx="1993900" cy="8953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8778875" y="-19050"/>
            <a:ext cx="233363" cy="401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8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5384800" y="3854450"/>
            <a:ext cx="3087688" cy="12001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dist="71842" dir="2700000" algn="ctr" rotWithShape="0">
              <a:srgbClr val="080808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8021638" y="6526213"/>
            <a:ext cx="1651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9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48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8758238" y="6473825"/>
            <a:ext cx="2651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 animBg="1"/>
      <p:bldP spid="31778" grpId="0" animBg="1"/>
      <p:bldP spid="317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0" name="Rectangle 7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Spread of the Early Church</a:t>
            </a:r>
          </a:p>
        </p:txBody>
      </p:sp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711200" y="-112713"/>
            <a:ext cx="7688263" cy="6711951"/>
            <a:chOff x="493" y="-79"/>
            <a:chExt cx="5327" cy="4791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493" y="782"/>
              <a:ext cx="1893" cy="693"/>
              <a:chOff x="493" y="827"/>
              <a:chExt cx="1893" cy="693"/>
            </a:xfrm>
          </p:grpSpPr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493" y="827"/>
                <a:ext cx="1893" cy="69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lIns="42859" tIns="21429" rIns="42859" bIns="21429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584" y="837"/>
                <a:ext cx="1737" cy="6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42859" tIns="21429" rIns="42859" bIns="21429">
                <a:spAutoFit/>
              </a:bodyPr>
              <a:lstStyle/>
              <a:p>
                <a:pPr algn="ctr" defTabSz="820738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Helvetica" pitchFamily="-12" charset="0"/>
                  </a:rPr>
                  <a:t>Dates of Writing:</a:t>
                </a:r>
              </a:p>
              <a:p>
                <a:pPr algn="ctr" defTabSz="820738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Helvetica" pitchFamily="-12" charset="0"/>
                  </a:rPr>
                  <a:t>A.D. 50s - 90s</a:t>
                </a:r>
              </a:p>
            </p:txBody>
          </p:sp>
        </p:grp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2522" y="-79"/>
              <a:ext cx="1114" cy="4791"/>
              <a:chOff x="2508" y="0"/>
              <a:chExt cx="1114" cy="4791"/>
            </a:xfrm>
          </p:grpSpPr>
          <p:grpSp>
            <p:nvGrpSpPr>
              <p:cNvPr id="34823" name="Group 7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34824" name="Line 8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42859" tIns="21429" rIns="42859" bIns="214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25" name="Line 9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42859" tIns="21429" rIns="42859" bIns="214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26" name="Line 10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42859" tIns="21429" rIns="42859" bIns="21429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827" name="Line 11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 lIns="42859" tIns="21429" rIns="42859" bIns="21429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828" name="Rectangle 12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5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500" b="1" i="1">
                    <a:solidFill>
                      <a:srgbClr val="FFFF00"/>
                    </a:solidFill>
                    <a:latin typeface="Helvetica" pitchFamily="-12" charset="0"/>
                  </a:rPr>
                  <a:t>Letters from</a:t>
                </a: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500" b="1" i="1">
                    <a:solidFill>
                      <a:srgbClr val="FFFF00"/>
                    </a:solidFill>
                    <a:latin typeface="Helvetica" pitchFamily="-12" charset="0"/>
                  </a:rPr>
                  <a:t>The Others</a:t>
                </a:r>
                <a:endParaRPr lang="en-US" sz="15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500" b="1">
                  <a:solidFill>
                    <a:srgbClr val="FFFF00"/>
                  </a:solidFill>
                  <a:latin typeface="Helvetica" pitchFamily="-12" charset="0"/>
                </a:endParaRPr>
              </a:p>
            </p:txBody>
          </p:sp>
          <p:grpSp>
            <p:nvGrpSpPr>
              <p:cNvPr id="34829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34830" name="Group 14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3483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3483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3483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1" cy="20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>
                      <a:outerShdw dist="28398" dir="3806097" algn="ctr" rotWithShape="0">
                        <a:schemeClr val="tx1"/>
                      </a:outerShdw>
                    </a:effectLst>
                  </p:spPr>
                  <p:txBody>
                    <a:bodyPr lIns="42859" tIns="21429" rIns="42859" bIns="21429">
                      <a:spAutoFit/>
                    </a:bodyPr>
                    <a:lstStyle/>
                    <a:p>
                      <a:pPr defTabSz="820738">
                        <a:spcBef>
                          <a:spcPct val="50000"/>
                        </a:spcBef>
                      </a:pPr>
                      <a:r>
                        <a:rPr lang="en-US" sz="1600" b="1">
                          <a:solidFill>
                            <a:schemeClr val="hlink"/>
                          </a:solidFill>
                          <a:latin typeface="Helvetica" pitchFamily="-12" charset="0"/>
                        </a:rPr>
                        <a:t>(21 Books)</a:t>
                      </a:r>
                    </a:p>
                  </p:txBody>
                </p:sp>
                <p:sp>
                  <p:nvSpPr>
                    <p:cNvPr id="3483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42859" tIns="21429" rIns="42859" bIns="21429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3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1" cy="32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>
                      <a:outerShdw dist="17961" dir="2700000" algn="ctr" rotWithShape="0">
                        <a:schemeClr val="tx1"/>
                      </a:outerShdw>
                    </a:effectLst>
                  </p:spPr>
                  <p:txBody>
                    <a:bodyPr lIns="42859" tIns="21429" rIns="42859" bIns="21429">
                      <a:spAutoFit/>
                    </a:bodyPr>
                    <a:lstStyle/>
                    <a:p>
                      <a:pPr algn="ctr" defTabSz="903288">
                        <a:lnSpc>
                          <a:spcPct val="65000"/>
                        </a:lnSpc>
                        <a:spcBef>
                          <a:spcPct val="50000"/>
                        </a:spcBef>
                      </a:pPr>
                      <a:r>
                        <a:rPr lang="en-US" sz="1500" b="1">
                          <a:solidFill>
                            <a:srgbClr val="99FF66"/>
                          </a:solidFill>
                          <a:latin typeface="Helvetica" pitchFamily="-12" charset="0"/>
                        </a:rPr>
                        <a:t>CHURCH</a:t>
                      </a:r>
                    </a:p>
                    <a:p>
                      <a:pPr algn="ctr" defTabSz="903288">
                        <a:lnSpc>
                          <a:spcPct val="65000"/>
                        </a:lnSpc>
                        <a:spcBef>
                          <a:spcPct val="50000"/>
                        </a:spcBef>
                      </a:pPr>
                      <a:r>
                        <a:rPr lang="en-US" sz="1500" b="1">
                          <a:solidFill>
                            <a:srgbClr val="99FF66"/>
                          </a:solidFill>
                          <a:latin typeface="Helvetica" pitchFamily="-12" charset="0"/>
                        </a:rPr>
                        <a:t>ISSUES</a:t>
                      </a:r>
                      <a:endParaRPr lang="en-US" sz="1300" b="1">
                        <a:solidFill>
                          <a:srgbClr val="99FF66"/>
                        </a:solidFill>
                        <a:latin typeface="Helvetica" pitchFamily="-12" charset="0"/>
                      </a:endParaRPr>
                    </a:p>
                  </p:txBody>
                </p:sp>
              </p:grpSp>
            </p:grpSp>
            <p:grpSp>
              <p:nvGrpSpPr>
                <p:cNvPr id="34836" name="Group 20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348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3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3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4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4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4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4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dist="35921" dir="2700000" algn="ctr" rotWithShape="0">
                      <a:schemeClr val="tx1"/>
                    </a:outerShdw>
                  </a:effectLst>
                </p:spPr>
                <p:txBody>
                  <a:bodyPr lIns="42859" tIns="21429" rIns="42859" bIns="21429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4844" name="Group 28"/>
            <p:cNvGrpSpPr>
              <a:grpSpLocks/>
            </p:cNvGrpSpPr>
            <p:nvPr/>
          </p:nvGrpSpPr>
          <p:grpSpPr bwMode="auto">
            <a:xfrm>
              <a:off x="2499" y="541"/>
              <a:ext cx="1124" cy="3149"/>
              <a:chOff x="2499" y="613"/>
              <a:chExt cx="1124" cy="3149"/>
            </a:xfrm>
          </p:grpSpPr>
          <p:sp>
            <p:nvSpPr>
              <p:cNvPr id="34845" name="Rectangle 29"/>
              <p:cNvSpPr>
                <a:spLocks noChangeArrowheads="1"/>
              </p:cNvSpPr>
              <p:nvPr/>
            </p:nvSpPr>
            <p:spPr bwMode="auto">
              <a:xfrm>
                <a:off x="2499" y="613"/>
                <a:ext cx="1115" cy="5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63500" dir="3187806" algn="ctr" rotWithShape="0">
                  <a:schemeClr val="tx1"/>
                </a:outerShdw>
              </a:effec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1300" b="1" i="1">
                    <a:solidFill>
                      <a:srgbClr val="FFFF00"/>
                    </a:solidFill>
                    <a:latin typeface="Helvetica" pitchFamily="-12" charset="0"/>
                  </a:rPr>
                  <a:t>THE EPISTLES: Letters from Paul</a:t>
                </a: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55000"/>
                  </a:lnSpc>
                  <a:spcBef>
                    <a:spcPct val="50000"/>
                  </a:spcBef>
                </a:pP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</p:txBody>
          </p:sp>
          <p:sp>
            <p:nvSpPr>
              <p:cNvPr id="34846" name="Rectangle 30"/>
              <p:cNvSpPr>
                <a:spLocks noChangeArrowheads="1"/>
              </p:cNvSpPr>
              <p:nvPr/>
            </p:nvSpPr>
            <p:spPr bwMode="auto">
              <a:xfrm>
                <a:off x="2509" y="3076"/>
                <a:ext cx="1114" cy="6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300" b="1" i="1">
                    <a:solidFill>
                      <a:srgbClr val="FFFF00"/>
                    </a:solidFill>
                    <a:latin typeface="Helvetica" pitchFamily="-12" charset="0"/>
                  </a:rPr>
                  <a:t>Letters from</a:t>
                </a: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r>
                  <a:rPr lang="en-US" sz="1300" b="1" i="1">
                    <a:solidFill>
                      <a:srgbClr val="FFFF00"/>
                    </a:solidFill>
                    <a:latin typeface="Helvetica" pitchFamily="-12" charset="0"/>
                  </a:rPr>
                  <a:t>The Others</a:t>
                </a: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algn="ctr" defTabSz="903288">
                  <a:lnSpc>
                    <a:spcPct val="35000"/>
                  </a:lnSpc>
                  <a:spcBef>
                    <a:spcPct val="50000"/>
                  </a:spcBef>
                </a:pPr>
                <a:endParaRPr lang="en-US" sz="1300" b="1">
                  <a:solidFill>
                    <a:srgbClr val="FFFF00"/>
                  </a:solidFill>
                  <a:latin typeface="Helvetica" pitchFamily="-12" charset="0"/>
                </a:endParaRPr>
              </a:p>
            </p:txBody>
          </p:sp>
        </p:grpSp>
        <p:grpSp>
          <p:nvGrpSpPr>
            <p:cNvPr id="34847" name="Group 31"/>
            <p:cNvGrpSpPr>
              <a:grpSpLocks/>
            </p:cNvGrpSpPr>
            <p:nvPr/>
          </p:nvGrpSpPr>
          <p:grpSpPr bwMode="auto">
            <a:xfrm>
              <a:off x="3759" y="792"/>
              <a:ext cx="2061" cy="3649"/>
              <a:chOff x="3759" y="837"/>
              <a:chExt cx="2061" cy="3649"/>
            </a:xfrm>
          </p:grpSpPr>
          <p:sp>
            <p:nvSpPr>
              <p:cNvPr id="34848" name="Rectangle 32"/>
              <p:cNvSpPr>
                <a:spLocks noChangeArrowheads="1"/>
              </p:cNvSpPr>
              <p:nvPr/>
            </p:nvSpPr>
            <p:spPr bwMode="auto">
              <a:xfrm>
                <a:off x="3759" y="837"/>
                <a:ext cx="2039" cy="364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 lIns="42859" tIns="21429" rIns="42859" bIns="21429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849" name="Rectangle 33"/>
              <p:cNvSpPr>
                <a:spLocks noChangeArrowheads="1"/>
              </p:cNvSpPr>
              <p:nvPr/>
            </p:nvSpPr>
            <p:spPr bwMode="auto">
              <a:xfrm>
                <a:off x="3842" y="921"/>
                <a:ext cx="1978" cy="33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lIns="42859" tIns="21429" rIns="42859" bIns="21429">
                <a:spAutoFit/>
              </a:bodyPr>
              <a:lstStyle/>
              <a:p>
                <a:pPr algn="ctr" defTabSz="903288">
                  <a:spcBef>
                    <a:spcPct val="50000"/>
                  </a:spcBef>
                </a:pPr>
                <a:r>
                  <a:rPr lang="en-US" sz="3100" b="1" i="1">
                    <a:solidFill>
                      <a:schemeClr val="bg1"/>
                    </a:solidFill>
                    <a:latin typeface="Helvetica" pitchFamily="-12" charset="0"/>
                  </a:rPr>
                  <a:t>THE EPISTLES</a:t>
                </a:r>
                <a:endParaRPr lang="en-US" sz="1600">
                  <a:solidFill>
                    <a:srgbClr val="FE4261"/>
                  </a:solidFill>
                  <a:latin typeface="Helvetica" pitchFamily="-12" charset="0"/>
                </a:endParaRPr>
              </a:p>
              <a:p>
                <a:pPr defTabSz="903288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00"/>
                    </a:solidFill>
                    <a:latin typeface="Helvetica" pitchFamily="-12" charset="0"/>
                  </a:rPr>
                  <a:t>Concerning generally unexplored issues requiring new and crucial instruction in leadership of the new organism...</a:t>
                </a:r>
              </a:p>
              <a:p>
                <a:pPr defTabSz="903288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Helvetica" pitchFamily="-12" charset="0"/>
                  </a:rPr>
                  <a:t>the </a:t>
                </a:r>
                <a:r>
                  <a:rPr lang="en-US" sz="2200" b="1" i="1">
                    <a:solidFill>
                      <a:srgbClr val="FFFF00"/>
                    </a:solidFill>
                    <a:latin typeface="Helvetica" pitchFamily="-12" charset="0"/>
                  </a:rPr>
                  <a:t>ECCLESIA,</a:t>
                </a:r>
                <a:r>
                  <a:rPr lang="en-US" sz="2200" b="1">
                    <a:solidFill>
                      <a:srgbClr val="FFFF00"/>
                    </a:solidFill>
                    <a:latin typeface="Helvetica" pitchFamily="-12" charset="0"/>
                  </a:rPr>
                  <a:t> </a:t>
                </a:r>
              </a:p>
              <a:p>
                <a:pPr defTabSz="903288">
                  <a:spcBef>
                    <a:spcPct val="50000"/>
                  </a:spcBef>
                </a:pPr>
                <a:r>
                  <a:rPr lang="en-US" sz="2200" b="1">
                    <a:solidFill>
                      <a:srgbClr val="FFFF00"/>
                    </a:solidFill>
                    <a:latin typeface="Helvetica" pitchFamily="-12" charset="0"/>
                  </a:rPr>
                  <a:t>        the </a:t>
                </a:r>
                <a:r>
                  <a:rPr lang="en-US" sz="2200" b="1" i="1">
                    <a:solidFill>
                      <a:srgbClr val="FFFF00"/>
                    </a:solidFill>
                    <a:latin typeface="Helvetica" pitchFamily="-12" charset="0"/>
                  </a:rPr>
                  <a:t>CHURCH</a:t>
                </a:r>
                <a:r>
                  <a:rPr lang="en-US" sz="2200" b="1">
                    <a:solidFill>
                      <a:srgbClr val="FFFF00"/>
                    </a:solidFill>
                    <a:latin typeface="Helvetica" pitchFamily="-12" charset="0"/>
                  </a:rPr>
                  <a:t>.</a:t>
                </a:r>
                <a:endParaRPr lang="en-US" sz="1800" b="1" i="1">
                  <a:solidFill>
                    <a:srgbClr val="FFFF00"/>
                  </a:solidFill>
                  <a:latin typeface="Helvetica" pitchFamily="-12" charset="0"/>
                </a:endParaRPr>
              </a:p>
              <a:p>
                <a:pPr defTabSz="903288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00"/>
                    </a:solidFill>
                    <a:latin typeface="Helvetica" pitchFamily="-12" charset="0"/>
                  </a:rPr>
                  <a:t>Most letters from Paul …some fewer from               “The Others.”</a:t>
                </a:r>
                <a:endParaRPr lang="en-US" sz="1800" b="1">
                  <a:solidFill>
                    <a:srgbClr val="FE4261"/>
                  </a:solidFill>
                  <a:latin typeface="Helvetica" pitchFamily="-12" charset="0"/>
                </a:endParaRPr>
              </a:p>
            </p:txBody>
          </p:sp>
        </p:grp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>
            <a:off x="485775" y="0"/>
            <a:ext cx="8221663" cy="6858000"/>
            <a:chOff x="319" y="0"/>
            <a:chExt cx="5697" cy="4896"/>
          </a:xfrm>
        </p:grpSpPr>
        <p:pic>
          <p:nvPicPr>
            <p:cNvPr id="34851" name="Picture 3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34852" name="Rectangle 36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7942263" y="6524625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49</a:t>
            </a:r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>
            <a:off x="1247775" y="387350"/>
            <a:ext cx="234950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7" name="Oval 41"/>
          <p:cNvSpPr>
            <a:spLocks noChangeArrowheads="1"/>
          </p:cNvSpPr>
          <p:nvPr/>
        </p:nvSpPr>
        <p:spPr bwMode="auto">
          <a:xfrm>
            <a:off x="1692275" y="728663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Oval 42"/>
          <p:cNvSpPr>
            <a:spLocks noChangeArrowheads="1"/>
          </p:cNvSpPr>
          <p:nvPr/>
        </p:nvSpPr>
        <p:spPr bwMode="auto">
          <a:xfrm>
            <a:off x="3763963" y="1731963"/>
            <a:ext cx="233362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9" name="Oval 43"/>
          <p:cNvSpPr>
            <a:spLocks noChangeArrowheads="1"/>
          </p:cNvSpPr>
          <p:nvPr/>
        </p:nvSpPr>
        <p:spPr bwMode="auto">
          <a:xfrm>
            <a:off x="3667125" y="79216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0" name="Oval 44"/>
          <p:cNvSpPr>
            <a:spLocks noChangeArrowheads="1"/>
          </p:cNvSpPr>
          <p:nvPr/>
        </p:nvSpPr>
        <p:spPr bwMode="auto">
          <a:xfrm>
            <a:off x="4040188" y="812800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>
            <a:off x="5051425" y="1038225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>
            <a:off x="5307013" y="1379538"/>
            <a:ext cx="233362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5727700" y="146685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>
            <a:off x="5513388" y="173831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5203825" y="187325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5484813" y="2078038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5834063" y="2051050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5807075" y="1704975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6064250" y="1839913"/>
            <a:ext cx="233363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6369050" y="192881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6437313" y="2200275"/>
            <a:ext cx="233362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6645275" y="2357438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3976688" y="4271963"/>
            <a:ext cx="234950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6848475" y="326390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7129463" y="307816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8305800" y="2092325"/>
            <a:ext cx="233363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7783513" y="279876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7662863" y="2339975"/>
            <a:ext cx="234950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7518400" y="1946275"/>
            <a:ext cx="234950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6902450" y="2012950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7064375" y="182721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6754813" y="1435100"/>
            <a:ext cx="234950" cy="2333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7550150" y="4630738"/>
            <a:ext cx="234950" cy="23336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7500938" y="4170363"/>
            <a:ext cx="233362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5" name="Oval 69"/>
          <p:cNvSpPr>
            <a:spLocks noChangeArrowheads="1"/>
          </p:cNvSpPr>
          <p:nvPr/>
        </p:nvSpPr>
        <p:spPr bwMode="auto">
          <a:xfrm>
            <a:off x="7921625" y="3825875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86" name="Oval 70"/>
          <p:cNvSpPr>
            <a:spLocks noChangeArrowheads="1"/>
          </p:cNvSpPr>
          <p:nvPr/>
        </p:nvSpPr>
        <p:spPr bwMode="auto">
          <a:xfrm>
            <a:off x="7635875" y="3776663"/>
            <a:ext cx="233363" cy="23177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87" name="Group 71"/>
          <p:cNvGrpSpPr>
            <a:grpSpLocks/>
          </p:cNvGrpSpPr>
          <p:nvPr/>
        </p:nvGrpSpPr>
        <p:grpSpPr bwMode="auto">
          <a:xfrm>
            <a:off x="555625" y="4948238"/>
            <a:ext cx="8015288" cy="1822450"/>
            <a:chOff x="385" y="3533"/>
            <a:chExt cx="5554" cy="1300"/>
          </a:xfrm>
        </p:grpSpPr>
        <p:sp>
          <p:nvSpPr>
            <p:cNvPr id="34888" name="Text Box 72"/>
            <p:cNvSpPr txBox="1">
              <a:spLocks noChangeArrowheads="1"/>
            </p:cNvSpPr>
            <p:nvPr/>
          </p:nvSpPr>
          <p:spPr bwMode="auto">
            <a:xfrm>
              <a:off x="385" y="3533"/>
              <a:ext cx="5012" cy="9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73639" tIns="36819" rIns="73639" bIns="3681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3900" b="1" dirty="0">
                  <a:solidFill>
                    <a:srgbClr val="FFEA18"/>
                  </a:solidFill>
                  <a:latin typeface="Comic Sans MS" pitchFamily="66" charset="0"/>
                </a:rPr>
                <a:t>HỘI THÁNH ĐẦU TIÊN PHÁT TRIỂN</a:t>
              </a:r>
            </a:p>
          </p:txBody>
        </p:sp>
        <p:sp>
          <p:nvSpPr>
            <p:cNvPr id="34889" name="Text Box 73"/>
            <p:cNvSpPr txBox="1">
              <a:spLocks noChangeArrowheads="1"/>
            </p:cNvSpPr>
            <p:nvPr/>
          </p:nvSpPr>
          <p:spPr bwMode="auto">
            <a:xfrm>
              <a:off x="2618" y="4616"/>
              <a:ext cx="3321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73639" tIns="36819" rIns="73639" bIns="36819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1300" b="1">
                  <a:solidFill>
                    <a:srgbClr val="FFEA18"/>
                  </a:solidFill>
                  <a:latin typeface="Comic Sans MS" pitchFamily="66" charset="0"/>
                </a:rPr>
                <a:t>REPRESENTATIONAL LOCATIONS ONLY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6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00"/>
                            </p:stCondLst>
                            <p:childTnLst>
                              <p:par>
                                <p:cTn id="7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600"/>
                            </p:stCondLst>
                            <p:childTnLst>
                              <p:par>
                                <p:cTn id="9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00"/>
                            </p:stCondLst>
                            <p:childTnLst>
                              <p:par>
                                <p:cTn id="10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800"/>
                            </p:stCondLst>
                            <p:childTnLst>
                              <p:par>
                                <p:cTn id="10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400"/>
                            </p:stCondLst>
                            <p:childTnLst>
                              <p:par>
                                <p:cTn id="11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200"/>
                            </p:stCondLst>
                            <p:childTnLst>
                              <p:par>
                                <p:cTn id="13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4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600"/>
                            </p:stCondLst>
                            <p:childTnLst>
                              <p:par>
                                <p:cTn id="163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200"/>
                            </p:stCondLst>
                            <p:childTnLst>
                              <p:par>
                                <p:cTn id="17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77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400"/>
                            </p:stCondLst>
                            <p:childTnLst>
                              <p:par>
                                <p:cTn id="184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1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98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200"/>
                            </p:stCondLst>
                            <p:childTnLst>
                              <p:par>
                                <p:cTn id="205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7800"/>
                            </p:stCondLst>
                            <p:childTnLst>
                              <p:par>
                                <p:cTn id="212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8400"/>
                            </p:stCondLst>
                            <p:childTnLst>
                              <p:par>
                                <p:cTn id="219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6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6" grpId="0" animBg="1"/>
      <p:bldP spid="34857" grpId="0" animBg="1"/>
      <p:bldP spid="34858" grpId="0" animBg="1"/>
      <p:bldP spid="34859" grpId="0" animBg="1"/>
      <p:bldP spid="34860" grpId="0" animBg="1"/>
      <p:bldP spid="34861" grpId="0" animBg="1"/>
      <p:bldP spid="34862" grpId="0" animBg="1"/>
      <p:bldP spid="34863" grpId="0" animBg="1"/>
      <p:bldP spid="34864" grpId="0" animBg="1"/>
      <p:bldP spid="34865" grpId="0" animBg="1"/>
      <p:bldP spid="34866" grpId="0" animBg="1"/>
      <p:bldP spid="34867" grpId="0" animBg="1"/>
      <p:bldP spid="34868" grpId="0" animBg="1"/>
      <p:bldP spid="34869" grpId="0" animBg="1"/>
      <p:bldP spid="34870" grpId="0" animBg="1"/>
      <p:bldP spid="34871" grpId="0" animBg="1"/>
      <p:bldP spid="34872" grpId="0" animBg="1"/>
      <p:bldP spid="34873" grpId="0" animBg="1"/>
      <p:bldP spid="34874" grpId="0" animBg="1"/>
      <p:bldP spid="34875" grpId="0" animBg="1"/>
      <p:bldP spid="34876" grpId="0" animBg="1"/>
      <p:bldP spid="34877" grpId="0" animBg="1"/>
      <p:bldP spid="34878" grpId="0" animBg="1"/>
      <p:bldP spid="34879" grpId="0" animBg="1"/>
      <p:bldP spid="34880" grpId="0" animBg="1"/>
      <p:bldP spid="34881" grpId="0" animBg="1"/>
      <p:bldP spid="34882" grpId="0" animBg="1"/>
      <p:bldP spid="34883" grpId="0" animBg="1"/>
      <p:bldP spid="34884" grpId="0" animBg="1"/>
      <p:bldP spid="34885" grpId="0" animBg="1"/>
      <p:bldP spid="348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1" name="Rectangle 4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Where were they written?</a:t>
            </a:r>
          </a:p>
        </p:txBody>
      </p:sp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322263" y="-14288"/>
            <a:ext cx="8416925" cy="6872288"/>
            <a:chOff x="223" y="-10"/>
            <a:chExt cx="5833" cy="4906"/>
          </a:xfrm>
        </p:grpSpPr>
        <p:pic>
          <p:nvPicPr>
            <p:cNvPr id="54275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021" t="18146" r="4736" b="10155"/>
            <a:stretch>
              <a:fillRect/>
            </a:stretch>
          </p:blipFill>
          <p:spPr bwMode="auto">
            <a:xfrm>
              <a:off x="223" y="-10"/>
              <a:ext cx="5833" cy="4906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54276" name="Rectangle 4"/>
            <p:cNvSpPr>
              <a:spLocks noChangeArrowheads="1"/>
            </p:cNvSpPr>
            <p:nvPr/>
          </p:nvSpPr>
          <p:spPr bwMode="auto">
            <a:xfrm>
              <a:off x="541" y="1974"/>
              <a:ext cx="369" cy="339"/>
            </a:xfrm>
            <a:prstGeom prst="rect">
              <a:avLst/>
            </a:prstGeom>
            <a:solidFill>
              <a:srgbClr val="3973D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772525" y="-52388"/>
            <a:ext cx="24923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289300" y="1852613"/>
            <a:ext cx="11382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ROMA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224213" y="439738"/>
            <a:ext cx="203358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II CÔ-RINH-TÔ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026275" y="2655888"/>
            <a:ext cx="1670050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GALATI..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029075" y="1720850"/>
            <a:ext cx="2589213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1 CORINTÔ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562100" y="249238"/>
            <a:ext cx="164147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COLOSE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270250" y="2124075"/>
            <a:ext cx="11382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1 TE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3260725" y="2397125"/>
            <a:ext cx="12271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2 TE..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1609725" y="531813"/>
            <a:ext cx="15446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Helvetica" pitchFamily="-12" charset="0"/>
              </a:rPr>
              <a:t>PHILEMON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239713" y="1138238"/>
            <a:ext cx="1562100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HÊ-BƠ-RƠ?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329363" y="4519613"/>
            <a:ext cx="113982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GIA-CƠ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754563" y="2274888"/>
            <a:ext cx="113823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1 </a:t>
            </a:r>
            <a:r>
              <a:rPr lang="en-US" sz="1600" b="1" dirty="0" err="1">
                <a:solidFill>
                  <a:schemeClr val="bg1"/>
                </a:solidFill>
                <a:latin typeface="Helvetica" pitchFamily="-12" charset="0"/>
              </a:rPr>
              <a:t>Gi</a:t>
            </a: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 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754563" y="2852738"/>
            <a:ext cx="113823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3 </a:t>
            </a:r>
            <a:r>
              <a:rPr lang="en-US" sz="1600" b="1" dirty="0" err="1">
                <a:solidFill>
                  <a:schemeClr val="bg1"/>
                </a:solidFill>
                <a:latin typeface="Helvetica" pitchFamily="-12" charset="0"/>
              </a:rPr>
              <a:t>Gi</a:t>
            </a: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..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6308725" y="4773613"/>
            <a:ext cx="11382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GIU-ĐE..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4754563" y="2551113"/>
            <a:ext cx="1138237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Helvetica" pitchFamily="-12" charset="0"/>
              </a:rPr>
              <a:t>2 </a:t>
            </a: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 GI</a:t>
            </a:r>
            <a:endParaRPr lang="en-US" sz="1800" b="1" dirty="0">
              <a:solidFill>
                <a:schemeClr val="bg1"/>
              </a:solidFill>
              <a:latin typeface="Helvetica" pitchFamily="-12" charset="0"/>
            </a:endParaRPr>
          </a:p>
        </p:txBody>
      </p:sp>
      <p:grpSp>
        <p:nvGrpSpPr>
          <p:cNvPr id="54292" name="Group 20"/>
          <p:cNvGrpSpPr>
            <a:grpSpLocks/>
          </p:cNvGrpSpPr>
          <p:nvPr/>
        </p:nvGrpSpPr>
        <p:grpSpPr bwMode="auto">
          <a:xfrm>
            <a:off x="4621213" y="990600"/>
            <a:ext cx="2541587" cy="685800"/>
            <a:chOff x="2911" y="624"/>
            <a:chExt cx="1601" cy="432"/>
          </a:xfrm>
        </p:grpSpPr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3304" y="909"/>
              <a:ext cx="147" cy="14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4294" name="Text Box 22"/>
            <p:cNvSpPr txBox="1">
              <a:spLocks noChangeArrowheads="1"/>
            </p:cNvSpPr>
            <p:nvPr/>
          </p:nvSpPr>
          <p:spPr bwMode="auto">
            <a:xfrm>
              <a:off x="2911" y="624"/>
              <a:ext cx="1601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600" b="1" i="1" dirty="0">
                  <a:solidFill>
                    <a:schemeClr val="bg1"/>
                  </a:solidFill>
                  <a:latin typeface="Arial Black" pitchFamily="34" charset="0"/>
                </a:rPr>
                <a:t>Ê-PHÊ-SÔ</a:t>
              </a:r>
            </a:p>
          </p:txBody>
        </p:sp>
      </p:grp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1633538" y="-33338"/>
            <a:ext cx="1497012" cy="3270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EPHÊSÔ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1543050" y="814388"/>
            <a:ext cx="167957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PHILIP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1635125" y="2041525"/>
            <a:ext cx="1497013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2 TIMOTHÊ.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1633538" y="1235075"/>
            <a:ext cx="1497012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1 PHI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1635125" y="1519238"/>
            <a:ext cx="1497013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2 PHI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3425825" y="712788"/>
            <a:ext cx="145097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1 TIMÔTHÊ..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754563" y="1998663"/>
            <a:ext cx="113823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Helvetica" pitchFamily="-12" charset="0"/>
              </a:rPr>
              <a:t>TIT</a:t>
            </a:r>
          </a:p>
        </p:txBody>
      </p:sp>
      <p:grpSp>
        <p:nvGrpSpPr>
          <p:cNvPr id="54302" name="Group 30"/>
          <p:cNvGrpSpPr>
            <a:grpSpLocks/>
          </p:cNvGrpSpPr>
          <p:nvPr/>
        </p:nvGrpSpPr>
        <p:grpSpPr bwMode="auto">
          <a:xfrm>
            <a:off x="2736850" y="1143000"/>
            <a:ext cx="2266950" cy="741363"/>
            <a:chOff x="1724" y="720"/>
            <a:chExt cx="1300" cy="467"/>
          </a:xfrm>
        </p:grpSpPr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2352" y="1041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4304" name="Text Box 32"/>
            <p:cNvSpPr txBox="1">
              <a:spLocks noChangeArrowheads="1"/>
            </p:cNvSpPr>
            <p:nvPr/>
          </p:nvSpPr>
          <p:spPr bwMode="auto">
            <a:xfrm>
              <a:off x="1724" y="720"/>
              <a:ext cx="1300" cy="2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b="1" i="1" dirty="0">
                  <a:solidFill>
                    <a:schemeClr val="bg1"/>
                  </a:solidFill>
                  <a:latin typeface="Arial Black" pitchFamily="34" charset="0"/>
                </a:rPr>
                <a:t>CÔ-RINH-TÔ</a:t>
              </a:r>
            </a:p>
          </p:txBody>
        </p:sp>
      </p:grpSp>
      <p:grpSp>
        <p:nvGrpSpPr>
          <p:cNvPr id="54305" name="Group 33"/>
          <p:cNvGrpSpPr>
            <a:grpSpLocks/>
          </p:cNvGrpSpPr>
          <p:nvPr/>
        </p:nvGrpSpPr>
        <p:grpSpPr bwMode="auto">
          <a:xfrm>
            <a:off x="6019800" y="4038600"/>
            <a:ext cx="2819400" cy="730250"/>
            <a:chOff x="3840" y="2544"/>
            <a:chExt cx="1776" cy="460"/>
          </a:xfrm>
        </p:grpSpPr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4787" y="2858"/>
              <a:ext cx="179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4307" name="Text Box 35"/>
            <p:cNvSpPr txBox="1">
              <a:spLocks noChangeArrowheads="1"/>
            </p:cNvSpPr>
            <p:nvPr/>
          </p:nvSpPr>
          <p:spPr bwMode="auto">
            <a:xfrm>
              <a:off x="3840" y="2544"/>
              <a:ext cx="1776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600" b="1" i="1">
                  <a:solidFill>
                    <a:schemeClr val="bg1"/>
                  </a:solidFill>
                  <a:latin typeface="Arial Black" pitchFamily="34" charset="0"/>
                </a:rPr>
                <a:t>JERUSALEM</a:t>
              </a:r>
            </a:p>
          </p:txBody>
        </p:sp>
      </p:grpSp>
      <p:grpSp>
        <p:nvGrpSpPr>
          <p:cNvPr id="54308" name="Group 36"/>
          <p:cNvGrpSpPr>
            <a:grpSpLocks/>
          </p:cNvGrpSpPr>
          <p:nvPr/>
        </p:nvGrpSpPr>
        <p:grpSpPr bwMode="auto">
          <a:xfrm>
            <a:off x="0" y="0"/>
            <a:ext cx="2063750" cy="688975"/>
            <a:chOff x="0" y="0"/>
            <a:chExt cx="1300" cy="434"/>
          </a:xfrm>
        </p:grpSpPr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751" y="288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4310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1300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600" b="1" i="1" dirty="0" err="1">
                  <a:solidFill>
                    <a:schemeClr val="bg1"/>
                  </a:solidFill>
                  <a:latin typeface="Arial Black" pitchFamily="34" charset="0"/>
                </a:rPr>
                <a:t>Rôma</a:t>
              </a:r>
              <a:endParaRPr lang="en-US" sz="2600" b="1" i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735013" y="2841625"/>
            <a:ext cx="2806700" cy="22988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r" defTabSz="820738">
              <a:spcBef>
                <a:spcPct val="50000"/>
              </a:spcBef>
            </a:pP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Được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tại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đâu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8528050" y="60975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4313" name="Rectangle 41"/>
          <p:cNvSpPr>
            <a:spLocks noChangeArrowheads="1"/>
          </p:cNvSpPr>
          <p:nvPr/>
        </p:nvSpPr>
        <p:spPr bwMode="auto">
          <a:xfrm>
            <a:off x="7926388" y="6529388"/>
            <a:ext cx="6223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67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8707438" y="6473825"/>
            <a:ext cx="366712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27</a:t>
            </a:r>
          </a:p>
        </p:txBody>
      </p:sp>
      <p:grpSp>
        <p:nvGrpSpPr>
          <p:cNvPr id="54317" name="Group 45"/>
          <p:cNvGrpSpPr>
            <a:grpSpLocks/>
          </p:cNvGrpSpPr>
          <p:nvPr/>
        </p:nvGrpSpPr>
        <p:grpSpPr bwMode="auto">
          <a:xfrm>
            <a:off x="6400800" y="1676400"/>
            <a:ext cx="2292350" cy="927100"/>
            <a:chOff x="4316" y="1056"/>
            <a:chExt cx="1300" cy="584"/>
          </a:xfrm>
        </p:grpSpPr>
        <p:sp>
          <p:nvSpPr>
            <p:cNvPr id="54318" name="Oval 46"/>
            <p:cNvSpPr>
              <a:spLocks noChangeArrowheads="1"/>
            </p:cNvSpPr>
            <p:nvPr/>
          </p:nvSpPr>
          <p:spPr bwMode="auto">
            <a:xfrm>
              <a:off x="4998" y="1494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4319" name="Text Box 47"/>
            <p:cNvSpPr txBox="1">
              <a:spLocks noChangeArrowheads="1"/>
            </p:cNvSpPr>
            <p:nvPr/>
          </p:nvSpPr>
          <p:spPr bwMode="auto">
            <a:xfrm>
              <a:off x="4316" y="1056"/>
              <a:ext cx="1300" cy="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lnSpc>
                  <a:spcPct val="70000"/>
                </a:lnSpc>
                <a:spcBef>
                  <a:spcPct val="50000"/>
                </a:spcBef>
              </a:pPr>
              <a:r>
                <a:rPr lang="en-US" sz="2600" b="1" i="1" dirty="0">
                  <a:solidFill>
                    <a:srgbClr val="FFFFFF"/>
                  </a:solidFill>
                  <a:latin typeface="Arial Black" pitchFamily="34" charset="0"/>
                </a:rPr>
                <a:t> ANTIỐT </a:t>
              </a:r>
              <a:r>
                <a:rPr lang="en-US" sz="2600" b="1" i="1" dirty="0" err="1">
                  <a:solidFill>
                    <a:srgbClr val="FFFFFF"/>
                  </a:solidFill>
                  <a:latin typeface="Arial Black" pitchFamily="34" charset="0"/>
                </a:rPr>
                <a:t>xứ</a:t>
              </a:r>
              <a:r>
                <a:rPr lang="en-US" sz="2600" b="1" i="1" dirty="0">
                  <a:solidFill>
                    <a:srgbClr val="FFFFFF"/>
                  </a:solidFill>
                  <a:latin typeface="Arial Black" pitchFamily="34" charset="0"/>
                </a:rPr>
                <a:t> SYRI</a:t>
              </a:r>
            </a:p>
          </p:txBody>
        </p:sp>
      </p:grp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3048000" y="0"/>
            <a:ext cx="2906712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600" b="1" i="1" dirty="0">
                <a:solidFill>
                  <a:schemeClr val="bg1"/>
                </a:solidFill>
                <a:latin typeface="Arial Black" pitchFamily="34" charset="0"/>
              </a:rPr>
              <a:t>MACEDONIA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utoUpdateAnimBg="0"/>
      <p:bldP spid="54279" grpId="0" autoUpdateAnimBg="0"/>
      <p:bldP spid="54280" grpId="0" autoUpdateAnimBg="0"/>
      <p:bldP spid="54281" grpId="0" autoUpdateAnimBg="0"/>
      <p:bldP spid="54282" grpId="0" autoUpdateAnimBg="0"/>
      <p:bldP spid="54283" grpId="0" autoUpdateAnimBg="0"/>
      <p:bldP spid="54284" grpId="0" autoUpdateAnimBg="0"/>
      <p:bldP spid="54285" grpId="0" autoUpdateAnimBg="0"/>
      <p:bldP spid="54286" grpId="0" autoUpdateAnimBg="0"/>
      <p:bldP spid="54287" grpId="0" autoUpdateAnimBg="0"/>
      <p:bldP spid="54288" grpId="0" autoUpdateAnimBg="0"/>
      <p:bldP spid="54289" grpId="0" autoUpdateAnimBg="0"/>
      <p:bldP spid="54290" grpId="0" autoUpdateAnimBg="0"/>
      <p:bldP spid="54291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299" grpId="0" autoUpdateAnimBg="0"/>
      <p:bldP spid="54300" grpId="0" autoUpdateAnimBg="0"/>
      <p:bldP spid="54301" grpId="0" autoUpdateAnimBg="0"/>
      <p:bldP spid="5432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04" name="Rectangle 8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The circular letters… keeping in touch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21" t="18146" r="4736" b="10155"/>
          <a:stretch>
            <a:fillRect/>
          </a:stretch>
        </p:blipFill>
        <p:spPr bwMode="auto">
          <a:xfrm>
            <a:off x="322263" y="-14288"/>
            <a:ext cx="8416925" cy="68722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81050" y="2765425"/>
            <a:ext cx="531813" cy="474663"/>
          </a:xfrm>
          <a:prstGeom prst="rect">
            <a:avLst/>
          </a:prstGeom>
          <a:solidFill>
            <a:srgbClr val="3973D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772525" y="-52388"/>
            <a:ext cx="249238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20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289300" y="1852613"/>
            <a:ext cx="11382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ROMANS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224213" y="439738"/>
            <a:ext cx="203358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2 CORINTHIANS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026275" y="2655888"/>
            <a:ext cx="1562100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GALATIANS..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4029075" y="1720850"/>
            <a:ext cx="2589213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1 CORINTHIANS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1562100" y="249238"/>
            <a:ext cx="164147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COLOSSIANS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270250" y="2124075"/>
            <a:ext cx="11382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1 THESS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3260725" y="2397125"/>
            <a:ext cx="1339850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2 THESS..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609725" y="531813"/>
            <a:ext cx="15446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PHILEMON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39713" y="1138238"/>
            <a:ext cx="1562100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HEBREWS?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329363" y="4519613"/>
            <a:ext cx="113982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JAMES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754563" y="2274888"/>
            <a:ext cx="113823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1 JOHN 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4754563" y="2852738"/>
            <a:ext cx="113823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3 JOHN..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6308725" y="4773613"/>
            <a:ext cx="1138238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JUDE..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754563" y="2551113"/>
            <a:ext cx="1138237" cy="3571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800" b="1">
                <a:solidFill>
                  <a:srgbClr val="CFA2B6"/>
                </a:solidFill>
                <a:latin typeface="Helvetica" pitchFamily="-12" charset="0"/>
              </a:rPr>
              <a:t>2 </a:t>
            </a: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JOHN</a:t>
            </a:r>
            <a:endParaRPr lang="en-US" sz="1800" b="1">
              <a:solidFill>
                <a:srgbClr val="CFA2B6"/>
              </a:solidFill>
              <a:latin typeface="Helvetica" pitchFamily="-12" charset="0"/>
            </a:endParaRPr>
          </a:p>
        </p:txBody>
      </p:sp>
      <p:grpSp>
        <p:nvGrpSpPr>
          <p:cNvPr id="56339" name="Group 19"/>
          <p:cNvGrpSpPr>
            <a:grpSpLocks/>
          </p:cNvGrpSpPr>
          <p:nvPr/>
        </p:nvGrpSpPr>
        <p:grpSpPr bwMode="auto">
          <a:xfrm>
            <a:off x="4621213" y="990600"/>
            <a:ext cx="2541587" cy="685800"/>
            <a:chOff x="2911" y="624"/>
            <a:chExt cx="1601" cy="432"/>
          </a:xfrm>
        </p:grpSpPr>
        <p:sp>
          <p:nvSpPr>
            <p:cNvPr id="56340" name="Oval 20"/>
            <p:cNvSpPr>
              <a:spLocks noChangeArrowheads="1"/>
            </p:cNvSpPr>
            <p:nvPr/>
          </p:nvSpPr>
          <p:spPr bwMode="auto">
            <a:xfrm>
              <a:off x="3304" y="909"/>
              <a:ext cx="147" cy="14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6341" name="Text Box 21"/>
            <p:cNvSpPr txBox="1">
              <a:spLocks noChangeArrowheads="1"/>
            </p:cNvSpPr>
            <p:nvPr/>
          </p:nvSpPr>
          <p:spPr bwMode="auto">
            <a:xfrm>
              <a:off x="2911" y="624"/>
              <a:ext cx="1601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600" b="1" i="1">
                  <a:solidFill>
                    <a:schemeClr val="bg1"/>
                  </a:solidFill>
                  <a:latin typeface="Arial Black" pitchFamily="34" charset="0"/>
                </a:rPr>
                <a:t>EPHESUS</a:t>
              </a:r>
            </a:p>
          </p:txBody>
        </p:sp>
      </p:grp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1633538" y="-33338"/>
            <a:ext cx="1497012" cy="3270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EPHESIANS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1543050" y="814388"/>
            <a:ext cx="167957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PHILIPPIANS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1635125" y="2041525"/>
            <a:ext cx="1497013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2 TIMOTHY..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1633538" y="1235075"/>
            <a:ext cx="1497012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1 PETER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1635125" y="1519238"/>
            <a:ext cx="1497013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2 PETER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3425825" y="712788"/>
            <a:ext cx="1450975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1 TIMOTHY..</a:t>
            </a:r>
          </a:p>
        </p:txBody>
      </p:sp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4754563" y="1998663"/>
            <a:ext cx="1138237" cy="327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600" b="1">
                <a:solidFill>
                  <a:srgbClr val="CFA2B6"/>
                </a:solidFill>
                <a:latin typeface="Helvetica" pitchFamily="-12" charset="0"/>
              </a:rPr>
              <a:t>TITUS</a:t>
            </a:r>
          </a:p>
        </p:txBody>
      </p:sp>
      <p:grpSp>
        <p:nvGrpSpPr>
          <p:cNvPr id="56349" name="Group 29"/>
          <p:cNvGrpSpPr>
            <a:grpSpLocks/>
          </p:cNvGrpSpPr>
          <p:nvPr/>
        </p:nvGrpSpPr>
        <p:grpSpPr bwMode="auto">
          <a:xfrm>
            <a:off x="2749550" y="1143000"/>
            <a:ext cx="2236788" cy="741363"/>
            <a:chOff x="1724" y="720"/>
            <a:chExt cx="1300" cy="467"/>
          </a:xfrm>
        </p:grpSpPr>
        <p:sp>
          <p:nvSpPr>
            <p:cNvPr id="56350" name="Oval 30"/>
            <p:cNvSpPr>
              <a:spLocks noChangeArrowheads="1"/>
            </p:cNvSpPr>
            <p:nvPr/>
          </p:nvSpPr>
          <p:spPr bwMode="auto">
            <a:xfrm>
              <a:off x="2352" y="1041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6351" name="Text Box 31"/>
            <p:cNvSpPr txBox="1">
              <a:spLocks noChangeArrowheads="1"/>
            </p:cNvSpPr>
            <p:nvPr/>
          </p:nvSpPr>
          <p:spPr bwMode="auto">
            <a:xfrm>
              <a:off x="1724" y="720"/>
              <a:ext cx="1300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600" b="1" i="1">
                  <a:solidFill>
                    <a:schemeClr val="bg1"/>
                  </a:solidFill>
                  <a:latin typeface="Arial Black" pitchFamily="34" charset="0"/>
                </a:rPr>
                <a:t>CORINTH</a:t>
              </a:r>
            </a:p>
          </p:txBody>
        </p:sp>
      </p:grpSp>
      <p:grpSp>
        <p:nvGrpSpPr>
          <p:cNvPr id="56352" name="Group 32"/>
          <p:cNvGrpSpPr>
            <a:grpSpLocks/>
          </p:cNvGrpSpPr>
          <p:nvPr/>
        </p:nvGrpSpPr>
        <p:grpSpPr bwMode="auto">
          <a:xfrm>
            <a:off x="6096000" y="4038600"/>
            <a:ext cx="2819400" cy="730250"/>
            <a:chOff x="3840" y="2544"/>
            <a:chExt cx="1776" cy="460"/>
          </a:xfrm>
        </p:grpSpPr>
        <p:sp>
          <p:nvSpPr>
            <p:cNvPr id="56353" name="Oval 33"/>
            <p:cNvSpPr>
              <a:spLocks noChangeArrowheads="1"/>
            </p:cNvSpPr>
            <p:nvPr/>
          </p:nvSpPr>
          <p:spPr bwMode="auto">
            <a:xfrm>
              <a:off x="4787" y="2858"/>
              <a:ext cx="179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6354" name="Text Box 34"/>
            <p:cNvSpPr txBox="1">
              <a:spLocks noChangeArrowheads="1"/>
            </p:cNvSpPr>
            <p:nvPr/>
          </p:nvSpPr>
          <p:spPr bwMode="auto">
            <a:xfrm>
              <a:off x="3840" y="2544"/>
              <a:ext cx="1776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600" b="1" i="1">
                  <a:solidFill>
                    <a:schemeClr val="bg1"/>
                  </a:solidFill>
                  <a:latin typeface="Arial Black" pitchFamily="34" charset="0"/>
                </a:rPr>
                <a:t>JERUSALEM</a:t>
              </a:r>
            </a:p>
          </p:txBody>
        </p:sp>
      </p:grpSp>
      <p:grpSp>
        <p:nvGrpSpPr>
          <p:cNvPr id="56355" name="Group 35"/>
          <p:cNvGrpSpPr>
            <a:grpSpLocks/>
          </p:cNvGrpSpPr>
          <p:nvPr/>
        </p:nvGrpSpPr>
        <p:grpSpPr bwMode="auto">
          <a:xfrm>
            <a:off x="0" y="0"/>
            <a:ext cx="2063750" cy="688975"/>
            <a:chOff x="0" y="0"/>
            <a:chExt cx="1300" cy="434"/>
          </a:xfrm>
        </p:grpSpPr>
        <p:sp>
          <p:nvSpPr>
            <p:cNvPr id="56356" name="Oval 36"/>
            <p:cNvSpPr>
              <a:spLocks noChangeArrowheads="1"/>
            </p:cNvSpPr>
            <p:nvPr/>
          </p:nvSpPr>
          <p:spPr bwMode="auto">
            <a:xfrm>
              <a:off x="751" y="288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6357" name="Text Box 37"/>
            <p:cNvSpPr txBox="1">
              <a:spLocks noChangeArrowheads="1"/>
            </p:cNvSpPr>
            <p:nvPr/>
          </p:nvSpPr>
          <p:spPr bwMode="auto">
            <a:xfrm>
              <a:off x="0" y="0"/>
              <a:ext cx="1300" cy="3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spcBef>
                  <a:spcPct val="50000"/>
                </a:spcBef>
              </a:pPr>
              <a:r>
                <a:rPr lang="en-US" sz="2600" b="1" i="1">
                  <a:solidFill>
                    <a:schemeClr val="bg1"/>
                  </a:solidFill>
                  <a:latin typeface="Arial Black" pitchFamily="34" charset="0"/>
                </a:rPr>
                <a:t>ROME</a:t>
              </a:r>
            </a:p>
          </p:txBody>
        </p:sp>
      </p:grpSp>
      <p:sp>
        <p:nvSpPr>
          <p:cNvPr id="56358" name="Text Box 38"/>
          <p:cNvSpPr txBox="1">
            <a:spLocks noChangeArrowheads="1"/>
          </p:cNvSpPr>
          <p:nvPr/>
        </p:nvSpPr>
        <p:spPr bwMode="auto">
          <a:xfrm>
            <a:off x="8528050" y="60975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endParaRPr lang="en-US" sz="1600" b="1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7926388" y="6529388"/>
            <a:ext cx="6223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sp>
        <p:nvSpPr>
          <p:cNvPr id="56360" name="Text Box 40"/>
          <p:cNvSpPr txBox="1">
            <a:spLocks noChangeArrowheads="1"/>
          </p:cNvSpPr>
          <p:nvPr/>
        </p:nvSpPr>
        <p:spPr bwMode="auto">
          <a:xfrm>
            <a:off x="806450" y="6554788"/>
            <a:ext cx="800100" cy="204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©2004 TBBMI</a:t>
            </a:r>
          </a:p>
        </p:txBody>
      </p:sp>
      <p:sp>
        <p:nvSpPr>
          <p:cNvPr id="56361" name="Text Box 41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68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770938" y="6473825"/>
            <a:ext cx="236537" cy="314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48" tIns="41025" rIns="82048" bIns="41025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1300" b="1">
                <a:solidFill>
                  <a:srgbClr val="FFFFFF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56363" name="Group 43"/>
          <p:cNvGrpSpPr>
            <a:grpSpLocks/>
          </p:cNvGrpSpPr>
          <p:nvPr/>
        </p:nvGrpSpPr>
        <p:grpSpPr bwMode="auto">
          <a:xfrm>
            <a:off x="6851650" y="1676400"/>
            <a:ext cx="2292350" cy="927100"/>
            <a:chOff x="4316" y="1056"/>
            <a:chExt cx="1300" cy="584"/>
          </a:xfrm>
        </p:grpSpPr>
        <p:sp>
          <p:nvSpPr>
            <p:cNvPr id="56364" name="Oval 44"/>
            <p:cNvSpPr>
              <a:spLocks noChangeArrowheads="1"/>
            </p:cNvSpPr>
            <p:nvPr/>
          </p:nvSpPr>
          <p:spPr bwMode="auto">
            <a:xfrm>
              <a:off x="4998" y="1494"/>
              <a:ext cx="147" cy="14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endParaRPr lang="en-US"/>
            </a:p>
          </p:txBody>
        </p:sp>
        <p:sp>
          <p:nvSpPr>
            <p:cNvPr id="56365" name="Text Box 45"/>
            <p:cNvSpPr txBox="1">
              <a:spLocks noChangeArrowheads="1"/>
            </p:cNvSpPr>
            <p:nvPr/>
          </p:nvSpPr>
          <p:spPr bwMode="auto">
            <a:xfrm>
              <a:off x="4316" y="1056"/>
              <a:ext cx="1300" cy="4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/>
              </a:outerShdw>
            </a:effectLst>
          </p:spPr>
          <p:txBody>
            <a:bodyPr lIns="82048" tIns="41025" rIns="82048" bIns="41025">
              <a:spAutoFit/>
            </a:bodyPr>
            <a:lstStyle/>
            <a:p>
              <a:pPr algn="ctr" defTabSz="820738">
                <a:lnSpc>
                  <a:spcPct val="70000"/>
                </a:lnSpc>
                <a:spcBef>
                  <a:spcPct val="50000"/>
                </a:spcBef>
              </a:pPr>
              <a:r>
                <a:rPr lang="en-US" sz="2600" b="1" i="1">
                  <a:solidFill>
                    <a:srgbClr val="FFFFFF"/>
                  </a:solidFill>
                  <a:latin typeface="Arial Black" pitchFamily="34" charset="0"/>
                </a:rPr>
                <a:t>SYRIAN ANTIOCH</a:t>
              </a:r>
            </a:p>
          </p:txBody>
        </p:sp>
      </p:grp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3036888" y="33338"/>
            <a:ext cx="2906712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82048" tIns="41025" rIns="82048" bIns="41025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2600" b="1" i="1">
                <a:solidFill>
                  <a:schemeClr val="bg1"/>
                </a:solidFill>
                <a:latin typeface="Arial Black" pitchFamily="34" charset="0"/>
              </a:rPr>
              <a:t>MACEDONIA</a:t>
            </a:r>
          </a:p>
        </p:txBody>
      </p:sp>
      <p:grpSp>
        <p:nvGrpSpPr>
          <p:cNvPr id="56367" name="Group 47"/>
          <p:cNvGrpSpPr>
            <a:grpSpLocks/>
          </p:cNvGrpSpPr>
          <p:nvPr/>
        </p:nvGrpSpPr>
        <p:grpSpPr bwMode="auto">
          <a:xfrm>
            <a:off x="1552575" y="765175"/>
            <a:ext cx="6983413" cy="4470400"/>
            <a:chOff x="1173" y="520"/>
            <a:chExt cx="4838" cy="3192"/>
          </a:xfrm>
        </p:grpSpPr>
        <p:grpSp>
          <p:nvGrpSpPr>
            <p:cNvPr id="56368" name="Group 48"/>
            <p:cNvGrpSpPr>
              <a:grpSpLocks/>
            </p:cNvGrpSpPr>
            <p:nvPr/>
          </p:nvGrpSpPr>
          <p:grpSpPr bwMode="auto">
            <a:xfrm>
              <a:off x="3105" y="744"/>
              <a:ext cx="1430" cy="475"/>
              <a:chOff x="3105" y="744"/>
              <a:chExt cx="1430" cy="475"/>
            </a:xfrm>
          </p:grpSpPr>
          <p:sp>
            <p:nvSpPr>
              <p:cNvPr id="56369" name="Oval 49"/>
              <p:cNvSpPr>
                <a:spLocks noChangeArrowheads="1"/>
              </p:cNvSpPr>
              <p:nvPr/>
            </p:nvSpPr>
            <p:spPr bwMode="auto">
              <a:xfrm>
                <a:off x="3643" y="1053"/>
                <a:ext cx="162" cy="166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73622" tIns="36810" rIns="73622" bIns="3681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70" name="Text Box 50"/>
              <p:cNvSpPr txBox="1">
                <a:spLocks noChangeArrowheads="1"/>
              </p:cNvSpPr>
              <p:nvPr/>
            </p:nvSpPr>
            <p:spPr bwMode="auto">
              <a:xfrm>
                <a:off x="3105" y="744"/>
                <a:ext cx="1430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 lIns="73622" tIns="36810" rIns="73622" bIns="36810">
                <a:spAutoFit/>
              </a:bodyPr>
              <a:lstStyle/>
              <a:p>
                <a:pPr algn="ctr" defTabSz="820738">
                  <a:spcBef>
                    <a:spcPct val="50000"/>
                  </a:spcBef>
                </a:pPr>
                <a:endParaRPr lang="en-US" sz="22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6371" name="Group 51"/>
            <p:cNvGrpSpPr>
              <a:grpSpLocks/>
            </p:cNvGrpSpPr>
            <p:nvPr/>
          </p:nvGrpSpPr>
          <p:grpSpPr bwMode="auto">
            <a:xfrm>
              <a:off x="1984" y="862"/>
              <a:ext cx="1429" cy="483"/>
              <a:chOff x="1984" y="862"/>
              <a:chExt cx="1429" cy="483"/>
            </a:xfrm>
          </p:grpSpPr>
          <p:sp>
            <p:nvSpPr>
              <p:cNvPr id="56372" name="Oval 52"/>
              <p:cNvSpPr>
                <a:spLocks noChangeArrowheads="1"/>
              </p:cNvSpPr>
              <p:nvPr/>
            </p:nvSpPr>
            <p:spPr bwMode="auto">
              <a:xfrm>
                <a:off x="2587" y="1179"/>
                <a:ext cx="162" cy="166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lIns="73622" tIns="36810" rIns="73622" bIns="3681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73" name="Text Box 53"/>
              <p:cNvSpPr txBox="1">
                <a:spLocks noChangeArrowheads="1"/>
              </p:cNvSpPr>
              <p:nvPr/>
            </p:nvSpPr>
            <p:spPr bwMode="auto">
              <a:xfrm>
                <a:off x="1984" y="862"/>
                <a:ext cx="1429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/>
                </a:outerShdw>
              </a:effectLst>
            </p:spPr>
            <p:txBody>
              <a:bodyPr lIns="73622" tIns="36810" rIns="73622" bIns="36810">
                <a:spAutoFit/>
              </a:bodyPr>
              <a:lstStyle/>
              <a:p>
                <a:pPr algn="ctr" defTabSz="820738">
                  <a:spcBef>
                    <a:spcPct val="50000"/>
                  </a:spcBef>
                </a:pPr>
                <a:endParaRPr lang="en-US" sz="22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6374" name="Oval 54"/>
            <p:cNvSpPr>
              <a:spLocks noChangeArrowheads="1"/>
            </p:cNvSpPr>
            <p:nvPr/>
          </p:nvSpPr>
          <p:spPr bwMode="auto">
            <a:xfrm>
              <a:off x="5394" y="3546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75" name="Oval 55"/>
            <p:cNvSpPr>
              <a:spLocks noChangeArrowheads="1"/>
            </p:cNvSpPr>
            <p:nvPr/>
          </p:nvSpPr>
          <p:spPr bwMode="auto">
            <a:xfrm>
              <a:off x="1173" y="52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76" name="Oval 56"/>
            <p:cNvSpPr>
              <a:spLocks noChangeArrowheads="1"/>
            </p:cNvSpPr>
            <p:nvPr/>
          </p:nvSpPr>
          <p:spPr bwMode="auto">
            <a:xfrm>
              <a:off x="2541" y="565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77" name="Oval 57"/>
            <p:cNvSpPr>
              <a:spLocks noChangeArrowheads="1"/>
            </p:cNvSpPr>
            <p:nvPr/>
          </p:nvSpPr>
          <p:spPr bwMode="auto">
            <a:xfrm>
              <a:off x="2799" y="58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78" name="Oval 58"/>
            <p:cNvSpPr>
              <a:spLocks noChangeArrowheads="1"/>
            </p:cNvSpPr>
            <p:nvPr/>
          </p:nvSpPr>
          <p:spPr bwMode="auto">
            <a:xfrm>
              <a:off x="3500" y="74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79" name="Oval 59"/>
            <p:cNvSpPr>
              <a:spLocks noChangeArrowheads="1"/>
            </p:cNvSpPr>
            <p:nvPr/>
          </p:nvSpPr>
          <p:spPr bwMode="auto">
            <a:xfrm>
              <a:off x="3969" y="104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0" name="Oval 60"/>
            <p:cNvSpPr>
              <a:spLocks noChangeArrowheads="1"/>
            </p:cNvSpPr>
            <p:nvPr/>
          </p:nvSpPr>
          <p:spPr bwMode="auto">
            <a:xfrm>
              <a:off x="3820" y="124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1" name="Oval 61"/>
            <p:cNvSpPr>
              <a:spLocks noChangeArrowheads="1"/>
            </p:cNvSpPr>
            <p:nvPr/>
          </p:nvSpPr>
          <p:spPr bwMode="auto">
            <a:xfrm>
              <a:off x="3606" y="133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2" name="Oval 62"/>
            <p:cNvSpPr>
              <a:spLocks noChangeArrowheads="1"/>
            </p:cNvSpPr>
            <p:nvPr/>
          </p:nvSpPr>
          <p:spPr bwMode="auto">
            <a:xfrm>
              <a:off x="3800" y="148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3" name="Oval 63"/>
            <p:cNvSpPr>
              <a:spLocks noChangeArrowheads="1"/>
            </p:cNvSpPr>
            <p:nvPr/>
          </p:nvSpPr>
          <p:spPr bwMode="auto">
            <a:xfrm>
              <a:off x="4043" y="146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4" name="Oval 64"/>
            <p:cNvSpPr>
              <a:spLocks noChangeArrowheads="1"/>
            </p:cNvSpPr>
            <p:nvPr/>
          </p:nvSpPr>
          <p:spPr bwMode="auto">
            <a:xfrm>
              <a:off x="4024" y="121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5" name="Oval 65"/>
            <p:cNvSpPr>
              <a:spLocks noChangeArrowheads="1"/>
            </p:cNvSpPr>
            <p:nvPr/>
          </p:nvSpPr>
          <p:spPr bwMode="auto">
            <a:xfrm>
              <a:off x="4202" y="131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6" name="Oval 66"/>
            <p:cNvSpPr>
              <a:spLocks noChangeArrowheads="1"/>
            </p:cNvSpPr>
            <p:nvPr/>
          </p:nvSpPr>
          <p:spPr bwMode="auto">
            <a:xfrm>
              <a:off x="4413" y="137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7" name="Oval 67"/>
            <p:cNvSpPr>
              <a:spLocks noChangeArrowheads="1"/>
            </p:cNvSpPr>
            <p:nvPr/>
          </p:nvSpPr>
          <p:spPr bwMode="auto">
            <a:xfrm>
              <a:off x="4460" y="157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8" name="Oval 68"/>
            <p:cNvSpPr>
              <a:spLocks noChangeArrowheads="1"/>
            </p:cNvSpPr>
            <p:nvPr/>
          </p:nvSpPr>
          <p:spPr bwMode="auto">
            <a:xfrm>
              <a:off x="4605" y="168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89" name="Oval 69"/>
            <p:cNvSpPr>
              <a:spLocks noChangeArrowheads="1"/>
            </p:cNvSpPr>
            <p:nvPr/>
          </p:nvSpPr>
          <p:spPr bwMode="auto">
            <a:xfrm>
              <a:off x="2756" y="305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0" name="Oval 70"/>
            <p:cNvSpPr>
              <a:spLocks noChangeArrowheads="1"/>
            </p:cNvSpPr>
            <p:nvPr/>
          </p:nvSpPr>
          <p:spPr bwMode="auto">
            <a:xfrm>
              <a:off x="4745" y="233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1" name="Oval 71"/>
            <p:cNvSpPr>
              <a:spLocks noChangeArrowheads="1"/>
            </p:cNvSpPr>
            <p:nvPr/>
          </p:nvSpPr>
          <p:spPr bwMode="auto">
            <a:xfrm>
              <a:off x="4940" y="219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2" name="Oval 72"/>
            <p:cNvSpPr>
              <a:spLocks noChangeArrowheads="1"/>
            </p:cNvSpPr>
            <p:nvPr/>
          </p:nvSpPr>
          <p:spPr bwMode="auto">
            <a:xfrm>
              <a:off x="5755" y="149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3" name="Oval 73"/>
            <p:cNvSpPr>
              <a:spLocks noChangeArrowheads="1"/>
            </p:cNvSpPr>
            <p:nvPr/>
          </p:nvSpPr>
          <p:spPr bwMode="auto">
            <a:xfrm>
              <a:off x="5393" y="1998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4" name="Oval 74"/>
            <p:cNvSpPr>
              <a:spLocks noChangeArrowheads="1"/>
            </p:cNvSpPr>
            <p:nvPr/>
          </p:nvSpPr>
          <p:spPr bwMode="auto">
            <a:xfrm>
              <a:off x="5310" y="167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5" name="Oval 75"/>
            <p:cNvSpPr>
              <a:spLocks noChangeArrowheads="1"/>
            </p:cNvSpPr>
            <p:nvPr/>
          </p:nvSpPr>
          <p:spPr bwMode="auto">
            <a:xfrm>
              <a:off x="5210" y="1390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6" name="Oval 76"/>
            <p:cNvSpPr>
              <a:spLocks noChangeArrowheads="1"/>
            </p:cNvSpPr>
            <p:nvPr/>
          </p:nvSpPr>
          <p:spPr bwMode="auto">
            <a:xfrm>
              <a:off x="4783" y="143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7" name="Oval 77"/>
            <p:cNvSpPr>
              <a:spLocks noChangeArrowheads="1"/>
            </p:cNvSpPr>
            <p:nvPr/>
          </p:nvSpPr>
          <p:spPr bwMode="auto">
            <a:xfrm>
              <a:off x="4895" y="130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8" name="Oval 78"/>
            <p:cNvSpPr>
              <a:spLocks noChangeArrowheads="1"/>
            </p:cNvSpPr>
            <p:nvPr/>
          </p:nvSpPr>
          <p:spPr bwMode="auto">
            <a:xfrm>
              <a:off x="4681" y="1025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399" name="Oval 79"/>
            <p:cNvSpPr>
              <a:spLocks noChangeArrowheads="1"/>
            </p:cNvSpPr>
            <p:nvPr/>
          </p:nvSpPr>
          <p:spPr bwMode="auto">
            <a:xfrm>
              <a:off x="5849" y="289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400" name="Oval 80"/>
            <p:cNvSpPr>
              <a:spLocks noChangeArrowheads="1"/>
            </p:cNvSpPr>
            <p:nvPr/>
          </p:nvSpPr>
          <p:spPr bwMode="auto">
            <a:xfrm>
              <a:off x="5197" y="2977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401" name="Oval 81"/>
            <p:cNvSpPr>
              <a:spLocks noChangeArrowheads="1"/>
            </p:cNvSpPr>
            <p:nvPr/>
          </p:nvSpPr>
          <p:spPr bwMode="auto">
            <a:xfrm>
              <a:off x="5489" y="2731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  <p:sp>
          <p:nvSpPr>
            <p:cNvPr id="56402" name="Oval 82"/>
            <p:cNvSpPr>
              <a:spLocks noChangeArrowheads="1"/>
            </p:cNvSpPr>
            <p:nvPr/>
          </p:nvSpPr>
          <p:spPr bwMode="auto">
            <a:xfrm>
              <a:off x="5291" y="2696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lIns="73622" tIns="36810" rIns="73622" bIns="36810">
              <a:spAutoFit/>
            </a:bodyPr>
            <a:lstStyle/>
            <a:p>
              <a:endParaRPr lang="en-US"/>
            </a:p>
          </p:txBody>
        </p:sp>
      </p:grpSp>
      <p:sp>
        <p:nvSpPr>
          <p:cNvPr id="56403" name="Text Box 83"/>
          <p:cNvSpPr txBox="1">
            <a:spLocks noChangeArrowheads="1"/>
          </p:cNvSpPr>
          <p:nvPr/>
        </p:nvSpPr>
        <p:spPr bwMode="auto">
          <a:xfrm>
            <a:off x="500063" y="2325688"/>
            <a:ext cx="2947987" cy="37761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r" defTabSz="820738">
              <a:spcBef>
                <a:spcPct val="50000"/>
              </a:spcBef>
            </a:pP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Thư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tín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lan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truyền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…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để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biết</a:t>
            </a:r>
            <a:r>
              <a:rPr lang="en-US" sz="4800" b="1" dirty="0">
                <a:solidFill>
                  <a:srgbClr val="FFFF00"/>
                </a:solidFill>
                <a:latin typeface="Comic Sans MS" pitchFamily="66" charset="0"/>
              </a:rPr>
              <a:t> tin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66" charset="0"/>
              </a:rPr>
              <a:t>tức</a:t>
            </a:r>
            <a:endParaRPr lang="en-US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191000" y="7620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Sovới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8196" name="Rectangle 4" descr="Green marble"/>
          <p:cNvSpPr>
            <a:spLocks noChangeArrowheads="1"/>
          </p:cNvSpPr>
          <p:nvPr/>
        </p:nvSpPr>
        <p:spPr bwMode="auto">
          <a:xfrm>
            <a:off x="1600200" y="457200"/>
            <a:ext cx="533400" cy="41148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Đếquốc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7" name="Rectangle 5" descr="Brown marble"/>
          <p:cNvSpPr>
            <a:spLocks noChangeArrowheads="1"/>
          </p:cNvSpPr>
          <p:nvPr/>
        </p:nvSpPr>
        <p:spPr bwMode="auto">
          <a:xfrm>
            <a:off x="5257800" y="457200"/>
            <a:ext cx="685800" cy="28194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/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  <a:p>
            <a:pPr algn="ctr" eaLnBrk="1" hangingPunct="1"/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  <a:p>
            <a:pPr algn="ctr" eaLnBrk="1" hangingPunct="1"/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 algn="ctr" eaLnBrk="1" hangingPunct="1"/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267200" cy="1093788"/>
          </a:xfrm>
        </p:spPr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 </a:t>
            </a:r>
            <a:r>
              <a:rPr lang="en-US" dirty="0" err="1"/>
              <a:t>Hoàng</a:t>
            </a:r>
            <a:r>
              <a:rPr lang="en-US" dirty="0"/>
              <a:t> </a:t>
            </a:r>
            <a:r>
              <a:rPr lang="en-US" dirty="0" err="1"/>
              <a:t>Đế</a:t>
            </a:r>
            <a:r>
              <a:rPr lang="en-US" dirty="0"/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257800" y="304800"/>
            <a:ext cx="28194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Hê-rốt</a:t>
            </a:r>
            <a:endParaRPr lang="en-US" sz="4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0" name="AutoShape 8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utoShape 9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185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1524000"/>
            <a:ext cx="3200400" cy="58477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Đế</a:t>
            </a:r>
            <a:r>
              <a:rPr lang="en-US" sz="3200" dirty="0"/>
              <a:t> </a:t>
            </a:r>
            <a:r>
              <a:rPr lang="en-US" sz="3200" dirty="0" err="1"/>
              <a:t>quốc</a:t>
            </a:r>
            <a:r>
              <a:rPr lang="en-US" sz="3200" dirty="0"/>
              <a:t> La </a:t>
            </a:r>
            <a:r>
              <a:rPr lang="en-US" sz="3200" dirty="0" err="1"/>
              <a:t>mã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200" grpId="0" animBg="1"/>
      <p:bldP spid="82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8" charset="0"/>
              <a:ea typeface="ＭＳ Ｐゴシック" charset="0"/>
              <a:cs typeface="+mn-cs"/>
            </a:endParaRPr>
          </a:p>
        </p:txBody>
      </p:sp>
      <p:sp>
        <p:nvSpPr>
          <p:cNvPr id="47411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>
                <a:solidFill>
                  <a:schemeClr val="bg2"/>
                </a:solidFill>
                <a:latin typeface="Garamond" charset="0"/>
                <a:ea typeface="ＭＳ Ｐゴシック" charset="0"/>
                <a:cs typeface="ＭＳ Ｐゴシック" charset="0"/>
              </a:rPr>
              <a:t>Black</a:t>
            </a:r>
            <a:endParaRPr lang="en-US" sz="6000">
              <a:solidFill>
                <a:schemeClr val="bg2"/>
              </a:solidFill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2800" b="1" dirty="0" err="1"/>
              <a:t>Bối</a:t>
            </a:r>
            <a:r>
              <a:rPr lang="en-US" sz="2800" b="1" dirty="0"/>
              <a:t>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thời</a:t>
            </a:r>
            <a:r>
              <a:rPr lang="en-US" sz="2800" b="1" dirty="0"/>
              <a:t> </a:t>
            </a:r>
            <a:r>
              <a:rPr lang="en-US" sz="2800" b="1" dirty="0" err="1"/>
              <a:t>Cựu</a:t>
            </a:r>
            <a:r>
              <a:rPr lang="en-US" sz="2800" b="1" dirty="0"/>
              <a:t> </a:t>
            </a:r>
            <a:r>
              <a:rPr lang="en-US" sz="2800" b="1" dirty="0" err="1"/>
              <a:t>Ước</a:t>
            </a:r>
            <a:r>
              <a:rPr lang="en-US" sz="2800" b="1" dirty="0"/>
              <a:t>—</a:t>
            </a: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05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801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hoàng</a:t>
            </a:r>
            <a:r>
              <a:rPr lang="en-US" dirty="0"/>
              <a:t> </a:t>
            </a:r>
            <a:r>
              <a:rPr lang="en-US" dirty="0" err="1"/>
              <a:t>đế</a:t>
            </a:r>
            <a:r>
              <a:rPr lang="en-US" dirty="0"/>
              <a:t> La </a:t>
            </a:r>
            <a:r>
              <a:rPr lang="en-US" dirty="0" err="1"/>
              <a:t>mã</a:t>
            </a:r>
            <a:endParaRPr lang="en-US" dirty="0"/>
          </a:p>
        </p:txBody>
      </p:sp>
      <p:pic>
        <p:nvPicPr>
          <p:cNvPr id="9219" name="Picture 3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9144000" cy="5508625"/>
          </a:xfrm>
          <a:prstGeom prst="rect">
            <a:avLst/>
          </a:prstGeom>
          <a:noFill/>
        </p:spPr>
      </p:pic>
      <p:pic>
        <p:nvPicPr>
          <p:cNvPr id="9220" name="Picture 4" descr="Ner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9725" cy="2378075"/>
          </a:xfrm>
          <a:prstGeom prst="rect">
            <a:avLst/>
          </a:prstGeom>
          <a:noFill/>
        </p:spPr>
      </p:pic>
      <p:pic>
        <p:nvPicPr>
          <p:cNvPr id="9221" name="Picture 5" descr="Antony &amp; Octavi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7038" y="1143000"/>
            <a:ext cx="3255962" cy="2066925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ul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83600" cy="590232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Paul Journey 1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166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aul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37563" cy="589915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Paul Journey 2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166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Paul Journey 3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90538"/>
            <a:ext cx="8447088" cy="5884862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167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ul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8474075" cy="590232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Paul Journey  to Rome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167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4thJourne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6" t="4349" r="7729" b="10141"/>
          <a:stretch>
            <a:fillRect/>
          </a:stretch>
        </p:blipFill>
        <p:spPr bwMode="auto">
          <a:xfrm rot="-5400000">
            <a:off x="1447800" y="-838200"/>
            <a:ext cx="6248400" cy="9144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153400" cy="941388"/>
          </a:xfrm>
          <a:solidFill>
            <a:srgbClr val="FF0000"/>
          </a:solidFill>
        </p:spPr>
        <p:txBody>
          <a:bodyPr/>
          <a:lstStyle/>
          <a:p>
            <a:r>
              <a:rPr lang="en-US" sz="4000" dirty="0" err="1"/>
              <a:t>Chuyến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r>
              <a:rPr lang="en-US" sz="4000" dirty="0"/>
              <a:t> </a:t>
            </a:r>
            <a:r>
              <a:rPr lang="en-US" sz="4000" dirty="0" err="1"/>
              <a:t>trình</a:t>
            </a:r>
            <a:r>
              <a:rPr lang="en-US" sz="4000" dirty="0"/>
              <a:t> </a:t>
            </a:r>
            <a:r>
              <a:rPr lang="en-US" sz="4000" dirty="0" err="1"/>
              <a:t>Thứ</a:t>
            </a:r>
            <a:r>
              <a:rPr lang="en-US" sz="4000" dirty="0"/>
              <a:t> </a:t>
            </a:r>
            <a:r>
              <a:rPr lang="en-US" sz="4000" dirty="0" err="1"/>
              <a:t>Tư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Phao-lô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168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7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Roman Empire Extent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© </a:t>
            </a:r>
            <a:r>
              <a:rPr lang="en-US" sz="900" b="1">
                <a:solidFill>
                  <a:srgbClr val="FFFFFF"/>
                </a:solidFill>
              </a:rPr>
              <a:t>2004</a:t>
            </a:r>
            <a:r>
              <a:rPr lang="en-US" sz="800" b="1">
                <a:solidFill>
                  <a:schemeClr val="bg1"/>
                </a:solidFill>
              </a:rPr>
              <a:t> TBBMI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/>
            <a:r>
              <a:rPr lang="en-US" sz="900" b="1">
                <a:solidFill>
                  <a:schemeClr val="bg1"/>
                </a:solidFill>
                <a:latin typeface="Comic Sans MS" pitchFamily="66" charset="0"/>
              </a:rPr>
              <a:t>8.0.08.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6413"/>
            <a:ext cx="7950200" cy="57816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516688" y="2825750"/>
            <a:ext cx="1485900" cy="728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  <a:latin typeface="Comic Sans MS" pitchFamily="66" charset="0"/>
              </a:rPr>
              <a:t>ASIA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331913" y="2325688"/>
            <a:ext cx="2882900" cy="58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Comic Sans MS" pitchFamily="66" charset="0"/>
              </a:rPr>
              <a:t>Châu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Comic Sans MS" pitchFamily="66" charset="0"/>
              </a:rPr>
              <a:t>Âu</a:t>
            </a:r>
            <a:endParaRPr lang="en-US" sz="32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 rot="1299097">
            <a:off x="3325813" y="4311650"/>
            <a:ext cx="2108200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rgbClr val="0A0A0A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MEDITERRANEAN SEA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 rot="1299097">
            <a:off x="571500" y="1379538"/>
            <a:ext cx="1363663" cy="587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Comic Sans MS" pitchFamily="66" charset="0"/>
              </a:rPr>
              <a:t>ATLANTIC OCEAN</a:t>
            </a:r>
          </a:p>
        </p:txBody>
      </p:sp>
      <p:sp>
        <p:nvSpPr>
          <p:cNvPr id="53258" name="Freeform 10" descr="Purple mesh"/>
          <p:cNvSpPr>
            <a:spLocks/>
          </p:cNvSpPr>
          <p:nvPr/>
        </p:nvSpPr>
        <p:spPr bwMode="auto">
          <a:xfrm>
            <a:off x="6251575" y="5351463"/>
            <a:ext cx="914400" cy="998537"/>
          </a:xfrm>
          <a:custGeom>
            <a:avLst/>
            <a:gdLst/>
            <a:ahLst/>
            <a:cxnLst>
              <a:cxn ang="0">
                <a:pos x="302" y="533"/>
              </a:cxn>
              <a:cxn ang="0">
                <a:pos x="262" y="461"/>
              </a:cxn>
              <a:cxn ang="0">
                <a:pos x="238" y="437"/>
              </a:cxn>
              <a:cxn ang="0">
                <a:pos x="206" y="389"/>
              </a:cxn>
              <a:cxn ang="0">
                <a:pos x="94" y="261"/>
              </a:cxn>
              <a:cxn ang="0">
                <a:pos x="62" y="213"/>
              </a:cxn>
              <a:cxn ang="0">
                <a:pos x="46" y="125"/>
              </a:cxn>
              <a:cxn ang="0">
                <a:pos x="6" y="53"/>
              </a:cxn>
              <a:cxn ang="0">
                <a:pos x="54" y="29"/>
              </a:cxn>
              <a:cxn ang="0">
                <a:pos x="70" y="85"/>
              </a:cxn>
              <a:cxn ang="0">
                <a:pos x="126" y="181"/>
              </a:cxn>
              <a:cxn ang="0">
                <a:pos x="174" y="213"/>
              </a:cxn>
              <a:cxn ang="0">
                <a:pos x="222" y="269"/>
              </a:cxn>
              <a:cxn ang="0">
                <a:pos x="230" y="109"/>
              </a:cxn>
              <a:cxn ang="0">
                <a:pos x="254" y="117"/>
              </a:cxn>
              <a:cxn ang="0">
                <a:pos x="238" y="197"/>
              </a:cxn>
              <a:cxn ang="0">
                <a:pos x="254" y="261"/>
              </a:cxn>
              <a:cxn ang="0">
                <a:pos x="334" y="293"/>
              </a:cxn>
              <a:cxn ang="0">
                <a:pos x="358" y="317"/>
              </a:cxn>
              <a:cxn ang="0">
                <a:pos x="390" y="389"/>
              </a:cxn>
              <a:cxn ang="0">
                <a:pos x="438" y="413"/>
              </a:cxn>
              <a:cxn ang="0">
                <a:pos x="494" y="477"/>
              </a:cxn>
              <a:cxn ang="0">
                <a:pos x="542" y="493"/>
              </a:cxn>
              <a:cxn ang="0">
                <a:pos x="566" y="581"/>
              </a:cxn>
              <a:cxn ang="0">
                <a:pos x="470" y="605"/>
              </a:cxn>
              <a:cxn ang="0">
                <a:pos x="422" y="621"/>
              </a:cxn>
              <a:cxn ang="0">
                <a:pos x="398" y="629"/>
              </a:cxn>
              <a:cxn ang="0">
                <a:pos x="302" y="589"/>
              </a:cxn>
              <a:cxn ang="0">
                <a:pos x="302" y="533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71500" y="495300"/>
            <a:ext cx="7950200" cy="5829300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8718550" y="66675"/>
            <a:ext cx="2603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933700" y="3024188"/>
            <a:ext cx="1346200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omic Sans MS" pitchFamily="66" charset="0"/>
              </a:rPr>
              <a:t>ROME•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4675188" y="3649663"/>
            <a:ext cx="307975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Comic Sans MS" pitchFamily="66" charset="0"/>
              </a:rPr>
              <a:t>•</a:t>
            </a:r>
            <a:endParaRPr lang="en-US" sz="2000" b="1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 flipH="1">
            <a:off x="3086100" y="2120900"/>
            <a:ext cx="2527300" cy="2667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Freeform 16"/>
          <p:cNvSpPr>
            <a:spLocks/>
          </p:cNvSpPr>
          <p:nvPr/>
        </p:nvSpPr>
        <p:spPr bwMode="auto">
          <a:xfrm>
            <a:off x="558800" y="4289425"/>
            <a:ext cx="5918200" cy="2022475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24" y="2"/>
              </a:cxn>
              <a:cxn ang="0">
                <a:pos x="472" y="18"/>
              </a:cxn>
              <a:cxn ang="0">
                <a:pos x="744" y="82"/>
              </a:cxn>
              <a:cxn ang="0">
                <a:pos x="1328" y="82"/>
              </a:cxn>
              <a:cxn ang="0">
                <a:pos x="1384" y="122"/>
              </a:cxn>
              <a:cxn ang="0">
                <a:pos x="1480" y="234"/>
              </a:cxn>
              <a:cxn ang="0">
                <a:pos x="1536" y="354"/>
              </a:cxn>
              <a:cxn ang="0">
                <a:pos x="1576" y="402"/>
              </a:cxn>
              <a:cxn ang="0">
                <a:pos x="1624" y="442"/>
              </a:cxn>
              <a:cxn ang="0">
                <a:pos x="1664" y="514"/>
              </a:cxn>
              <a:cxn ang="0">
                <a:pos x="1680" y="538"/>
              </a:cxn>
              <a:cxn ang="0">
                <a:pos x="1776" y="578"/>
              </a:cxn>
              <a:cxn ang="0">
                <a:pos x="1832" y="674"/>
              </a:cxn>
              <a:cxn ang="0">
                <a:pos x="1856" y="682"/>
              </a:cxn>
              <a:cxn ang="0">
                <a:pos x="1904" y="714"/>
              </a:cxn>
              <a:cxn ang="0">
                <a:pos x="1928" y="730"/>
              </a:cxn>
              <a:cxn ang="0">
                <a:pos x="1968" y="762"/>
              </a:cxn>
              <a:cxn ang="0">
                <a:pos x="2008" y="802"/>
              </a:cxn>
              <a:cxn ang="0">
                <a:pos x="2136" y="834"/>
              </a:cxn>
              <a:cxn ang="0">
                <a:pos x="2216" y="954"/>
              </a:cxn>
              <a:cxn ang="0">
                <a:pos x="2264" y="970"/>
              </a:cxn>
              <a:cxn ang="0">
                <a:pos x="2312" y="1002"/>
              </a:cxn>
              <a:cxn ang="0">
                <a:pos x="2368" y="1106"/>
              </a:cxn>
              <a:cxn ang="0">
                <a:pos x="2392" y="1130"/>
              </a:cxn>
              <a:cxn ang="0">
                <a:pos x="2472" y="1154"/>
              </a:cxn>
              <a:cxn ang="0">
                <a:pos x="2496" y="1162"/>
              </a:cxn>
              <a:cxn ang="0">
                <a:pos x="2576" y="1138"/>
              </a:cxn>
              <a:cxn ang="0">
                <a:pos x="2640" y="986"/>
              </a:cxn>
              <a:cxn ang="0">
                <a:pos x="2736" y="930"/>
              </a:cxn>
              <a:cxn ang="0">
                <a:pos x="2832" y="874"/>
              </a:cxn>
              <a:cxn ang="0">
                <a:pos x="2904" y="866"/>
              </a:cxn>
              <a:cxn ang="0">
                <a:pos x="2928" y="858"/>
              </a:cxn>
              <a:cxn ang="0">
                <a:pos x="3168" y="914"/>
              </a:cxn>
              <a:cxn ang="0">
                <a:pos x="3312" y="1010"/>
              </a:cxn>
              <a:cxn ang="0">
                <a:pos x="3360" y="1026"/>
              </a:cxn>
              <a:cxn ang="0">
                <a:pos x="3504" y="1122"/>
              </a:cxn>
              <a:cxn ang="0">
                <a:pos x="3632" y="1162"/>
              </a:cxn>
              <a:cxn ang="0">
                <a:pos x="3680" y="1178"/>
              </a:cxn>
              <a:cxn ang="0">
                <a:pos x="3728" y="1274"/>
              </a:cxn>
            </a:cxnLst>
            <a:rect l="0" t="0" r="r" b="b"/>
            <a:pathLst>
              <a:path w="3728" h="1274">
                <a:moveTo>
                  <a:pt x="0" y="34"/>
                </a:moveTo>
                <a:cubicBezTo>
                  <a:pt x="78" y="26"/>
                  <a:pt x="144" y="8"/>
                  <a:pt x="224" y="2"/>
                </a:cubicBezTo>
                <a:cubicBezTo>
                  <a:pt x="297" y="4"/>
                  <a:pt x="392" y="0"/>
                  <a:pt x="472" y="18"/>
                </a:cubicBezTo>
                <a:cubicBezTo>
                  <a:pt x="565" y="38"/>
                  <a:pt x="648" y="72"/>
                  <a:pt x="744" y="82"/>
                </a:cubicBezTo>
                <a:cubicBezTo>
                  <a:pt x="759" y="81"/>
                  <a:pt x="1211" y="64"/>
                  <a:pt x="1328" y="82"/>
                </a:cubicBezTo>
                <a:cubicBezTo>
                  <a:pt x="1350" y="85"/>
                  <a:pt x="1364" y="109"/>
                  <a:pt x="1384" y="122"/>
                </a:cubicBezTo>
                <a:cubicBezTo>
                  <a:pt x="1411" y="162"/>
                  <a:pt x="1457" y="188"/>
                  <a:pt x="1480" y="234"/>
                </a:cubicBezTo>
                <a:cubicBezTo>
                  <a:pt x="1499" y="272"/>
                  <a:pt x="1507" y="319"/>
                  <a:pt x="1536" y="354"/>
                </a:cubicBezTo>
                <a:cubicBezTo>
                  <a:pt x="1549" y="370"/>
                  <a:pt x="1561" y="387"/>
                  <a:pt x="1576" y="402"/>
                </a:cubicBezTo>
                <a:cubicBezTo>
                  <a:pt x="1622" y="448"/>
                  <a:pt x="1578" y="383"/>
                  <a:pt x="1624" y="442"/>
                </a:cubicBezTo>
                <a:cubicBezTo>
                  <a:pt x="1694" y="532"/>
                  <a:pt x="1635" y="456"/>
                  <a:pt x="1664" y="514"/>
                </a:cubicBezTo>
                <a:cubicBezTo>
                  <a:pt x="1668" y="522"/>
                  <a:pt x="1671" y="532"/>
                  <a:pt x="1680" y="538"/>
                </a:cubicBezTo>
                <a:cubicBezTo>
                  <a:pt x="1710" y="557"/>
                  <a:pt x="1745" y="557"/>
                  <a:pt x="1776" y="578"/>
                </a:cubicBezTo>
                <a:cubicBezTo>
                  <a:pt x="1789" y="598"/>
                  <a:pt x="1812" y="667"/>
                  <a:pt x="1832" y="674"/>
                </a:cubicBezTo>
                <a:cubicBezTo>
                  <a:pt x="1840" y="676"/>
                  <a:pt x="1848" y="677"/>
                  <a:pt x="1856" y="682"/>
                </a:cubicBezTo>
                <a:cubicBezTo>
                  <a:pt x="1872" y="691"/>
                  <a:pt x="1888" y="703"/>
                  <a:pt x="1904" y="714"/>
                </a:cubicBezTo>
                <a:cubicBezTo>
                  <a:pt x="1912" y="719"/>
                  <a:pt x="1928" y="730"/>
                  <a:pt x="1928" y="730"/>
                </a:cubicBezTo>
                <a:cubicBezTo>
                  <a:pt x="1973" y="798"/>
                  <a:pt x="1912" y="717"/>
                  <a:pt x="1968" y="762"/>
                </a:cubicBezTo>
                <a:cubicBezTo>
                  <a:pt x="2009" y="794"/>
                  <a:pt x="1956" y="779"/>
                  <a:pt x="2008" y="802"/>
                </a:cubicBezTo>
                <a:cubicBezTo>
                  <a:pt x="2047" y="818"/>
                  <a:pt x="2094" y="820"/>
                  <a:pt x="2136" y="834"/>
                </a:cubicBezTo>
                <a:cubicBezTo>
                  <a:pt x="2148" y="884"/>
                  <a:pt x="2158" y="934"/>
                  <a:pt x="2216" y="954"/>
                </a:cubicBezTo>
                <a:cubicBezTo>
                  <a:pt x="2232" y="959"/>
                  <a:pt x="2249" y="960"/>
                  <a:pt x="2264" y="970"/>
                </a:cubicBezTo>
                <a:cubicBezTo>
                  <a:pt x="2280" y="980"/>
                  <a:pt x="2312" y="1002"/>
                  <a:pt x="2312" y="1002"/>
                </a:cubicBezTo>
                <a:cubicBezTo>
                  <a:pt x="2329" y="1073"/>
                  <a:pt x="2317" y="1064"/>
                  <a:pt x="2368" y="1106"/>
                </a:cubicBezTo>
                <a:cubicBezTo>
                  <a:pt x="2376" y="1113"/>
                  <a:pt x="2382" y="1124"/>
                  <a:pt x="2392" y="1130"/>
                </a:cubicBezTo>
                <a:cubicBezTo>
                  <a:pt x="2416" y="1143"/>
                  <a:pt x="2445" y="1145"/>
                  <a:pt x="2472" y="1154"/>
                </a:cubicBezTo>
                <a:cubicBezTo>
                  <a:pt x="2480" y="1156"/>
                  <a:pt x="2496" y="1162"/>
                  <a:pt x="2496" y="1162"/>
                </a:cubicBezTo>
                <a:cubicBezTo>
                  <a:pt x="2511" y="1159"/>
                  <a:pt x="2561" y="1160"/>
                  <a:pt x="2576" y="1138"/>
                </a:cubicBezTo>
                <a:cubicBezTo>
                  <a:pt x="2602" y="1095"/>
                  <a:pt x="2593" y="1017"/>
                  <a:pt x="2640" y="986"/>
                </a:cubicBezTo>
                <a:cubicBezTo>
                  <a:pt x="2673" y="963"/>
                  <a:pt x="2702" y="948"/>
                  <a:pt x="2736" y="930"/>
                </a:cubicBezTo>
                <a:cubicBezTo>
                  <a:pt x="2771" y="910"/>
                  <a:pt x="2794" y="886"/>
                  <a:pt x="2832" y="874"/>
                </a:cubicBezTo>
                <a:cubicBezTo>
                  <a:pt x="2871" y="887"/>
                  <a:pt x="2848" y="884"/>
                  <a:pt x="2904" y="866"/>
                </a:cubicBezTo>
                <a:cubicBezTo>
                  <a:pt x="2912" y="863"/>
                  <a:pt x="2928" y="858"/>
                  <a:pt x="2928" y="858"/>
                </a:cubicBezTo>
                <a:cubicBezTo>
                  <a:pt x="3006" y="864"/>
                  <a:pt x="3099" y="868"/>
                  <a:pt x="3168" y="914"/>
                </a:cubicBezTo>
                <a:cubicBezTo>
                  <a:pt x="3190" y="948"/>
                  <a:pt x="3270" y="991"/>
                  <a:pt x="3312" y="1010"/>
                </a:cubicBezTo>
                <a:cubicBezTo>
                  <a:pt x="3327" y="1016"/>
                  <a:pt x="3345" y="1016"/>
                  <a:pt x="3360" y="1026"/>
                </a:cubicBezTo>
                <a:cubicBezTo>
                  <a:pt x="3393" y="1048"/>
                  <a:pt x="3465" y="1109"/>
                  <a:pt x="3504" y="1122"/>
                </a:cubicBezTo>
                <a:cubicBezTo>
                  <a:pt x="3546" y="1136"/>
                  <a:pt x="3589" y="1149"/>
                  <a:pt x="3632" y="1162"/>
                </a:cubicBezTo>
                <a:cubicBezTo>
                  <a:pt x="3648" y="1166"/>
                  <a:pt x="3680" y="1178"/>
                  <a:pt x="3680" y="1178"/>
                </a:cubicBezTo>
                <a:cubicBezTo>
                  <a:pt x="3694" y="1220"/>
                  <a:pt x="3728" y="1216"/>
                  <a:pt x="3728" y="127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3314700" y="927100"/>
            <a:ext cx="2578100" cy="137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8"/>
              </a:cxn>
              <a:cxn ang="0">
                <a:pos x="40" y="56"/>
              </a:cxn>
              <a:cxn ang="0">
                <a:pos x="72" y="264"/>
              </a:cxn>
              <a:cxn ang="0">
                <a:pos x="64" y="320"/>
              </a:cxn>
              <a:cxn ang="0">
                <a:pos x="48" y="368"/>
              </a:cxn>
              <a:cxn ang="0">
                <a:pos x="56" y="392"/>
              </a:cxn>
              <a:cxn ang="0">
                <a:pos x="80" y="400"/>
              </a:cxn>
              <a:cxn ang="0">
                <a:pos x="152" y="440"/>
              </a:cxn>
              <a:cxn ang="0">
                <a:pos x="224" y="528"/>
              </a:cxn>
              <a:cxn ang="0">
                <a:pos x="336" y="536"/>
              </a:cxn>
              <a:cxn ang="0">
                <a:pos x="456" y="608"/>
              </a:cxn>
              <a:cxn ang="0">
                <a:pos x="512" y="688"/>
              </a:cxn>
              <a:cxn ang="0">
                <a:pos x="632" y="736"/>
              </a:cxn>
              <a:cxn ang="0">
                <a:pos x="808" y="672"/>
              </a:cxn>
              <a:cxn ang="0">
                <a:pos x="944" y="672"/>
              </a:cxn>
              <a:cxn ang="0">
                <a:pos x="992" y="648"/>
              </a:cxn>
              <a:cxn ang="0">
                <a:pos x="1088" y="664"/>
              </a:cxn>
              <a:cxn ang="0">
                <a:pos x="1144" y="648"/>
              </a:cxn>
              <a:cxn ang="0">
                <a:pos x="1200" y="656"/>
              </a:cxn>
              <a:cxn ang="0">
                <a:pos x="1248" y="672"/>
              </a:cxn>
              <a:cxn ang="0">
                <a:pos x="1280" y="664"/>
              </a:cxn>
              <a:cxn ang="0">
                <a:pos x="1328" y="648"/>
              </a:cxn>
              <a:cxn ang="0">
                <a:pos x="1416" y="664"/>
              </a:cxn>
              <a:cxn ang="0">
                <a:pos x="1512" y="736"/>
              </a:cxn>
              <a:cxn ang="0">
                <a:pos x="1576" y="752"/>
              </a:cxn>
              <a:cxn ang="0">
                <a:pos x="1624" y="864"/>
              </a:cxn>
            </a:cxnLst>
            <a:rect l="0" t="0" r="r" b="b"/>
            <a:pathLst>
              <a:path w="1624" h="864">
                <a:moveTo>
                  <a:pt x="0" y="0"/>
                </a:moveTo>
                <a:cubicBezTo>
                  <a:pt x="8" y="2"/>
                  <a:pt x="19" y="1"/>
                  <a:pt x="24" y="8"/>
                </a:cubicBezTo>
                <a:cubicBezTo>
                  <a:pt x="33" y="21"/>
                  <a:pt x="40" y="56"/>
                  <a:pt x="40" y="56"/>
                </a:cubicBezTo>
                <a:cubicBezTo>
                  <a:pt x="45" y="125"/>
                  <a:pt x="49" y="196"/>
                  <a:pt x="72" y="264"/>
                </a:cubicBezTo>
                <a:cubicBezTo>
                  <a:pt x="69" y="282"/>
                  <a:pt x="68" y="301"/>
                  <a:pt x="64" y="320"/>
                </a:cubicBezTo>
                <a:cubicBezTo>
                  <a:pt x="60" y="336"/>
                  <a:pt x="48" y="368"/>
                  <a:pt x="48" y="368"/>
                </a:cubicBezTo>
                <a:cubicBezTo>
                  <a:pt x="50" y="376"/>
                  <a:pt x="50" y="386"/>
                  <a:pt x="56" y="392"/>
                </a:cubicBezTo>
                <a:cubicBezTo>
                  <a:pt x="61" y="397"/>
                  <a:pt x="72" y="395"/>
                  <a:pt x="80" y="400"/>
                </a:cubicBezTo>
                <a:cubicBezTo>
                  <a:pt x="162" y="445"/>
                  <a:pt x="97" y="421"/>
                  <a:pt x="152" y="440"/>
                </a:cubicBezTo>
                <a:cubicBezTo>
                  <a:pt x="162" y="456"/>
                  <a:pt x="192" y="522"/>
                  <a:pt x="224" y="528"/>
                </a:cubicBezTo>
                <a:cubicBezTo>
                  <a:pt x="260" y="534"/>
                  <a:pt x="298" y="533"/>
                  <a:pt x="336" y="536"/>
                </a:cubicBezTo>
                <a:cubicBezTo>
                  <a:pt x="381" y="551"/>
                  <a:pt x="425" y="568"/>
                  <a:pt x="456" y="608"/>
                </a:cubicBezTo>
                <a:cubicBezTo>
                  <a:pt x="459" y="612"/>
                  <a:pt x="501" y="678"/>
                  <a:pt x="512" y="688"/>
                </a:cubicBezTo>
                <a:cubicBezTo>
                  <a:pt x="552" y="723"/>
                  <a:pt x="580" y="727"/>
                  <a:pt x="632" y="736"/>
                </a:cubicBezTo>
                <a:cubicBezTo>
                  <a:pt x="694" y="727"/>
                  <a:pt x="754" y="707"/>
                  <a:pt x="808" y="672"/>
                </a:cubicBezTo>
                <a:cubicBezTo>
                  <a:pt x="857" y="676"/>
                  <a:pt x="897" y="687"/>
                  <a:pt x="944" y="672"/>
                </a:cubicBezTo>
                <a:cubicBezTo>
                  <a:pt x="947" y="670"/>
                  <a:pt x="984" y="650"/>
                  <a:pt x="992" y="648"/>
                </a:cubicBezTo>
                <a:cubicBezTo>
                  <a:pt x="1024" y="652"/>
                  <a:pt x="1055" y="664"/>
                  <a:pt x="1088" y="664"/>
                </a:cubicBezTo>
                <a:cubicBezTo>
                  <a:pt x="1107" y="664"/>
                  <a:pt x="1125" y="652"/>
                  <a:pt x="1144" y="648"/>
                </a:cubicBezTo>
                <a:cubicBezTo>
                  <a:pt x="1162" y="650"/>
                  <a:pt x="1181" y="651"/>
                  <a:pt x="1200" y="656"/>
                </a:cubicBezTo>
                <a:cubicBezTo>
                  <a:pt x="1216" y="659"/>
                  <a:pt x="1248" y="672"/>
                  <a:pt x="1248" y="672"/>
                </a:cubicBezTo>
                <a:cubicBezTo>
                  <a:pt x="1258" y="669"/>
                  <a:pt x="1269" y="667"/>
                  <a:pt x="1280" y="664"/>
                </a:cubicBezTo>
                <a:cubicBezTo>
                  <a:pt x="1296" y="659"/>
                  <a:pt x="1328" y="648"/>
                  <a:pt x="1328" y="648"/>
                </a:cubicBezTo>
                <a:cubicBezTo>
                  <a:pt x="1330" y="648"/>
                  <a:pt x="1398" y="652"/>
                  <a:pt x="1416" y="664"/>
                </a:cubicBezTo>
                <a:cubicBezTo>
                  <a:pt x="1445" y="683"/>
                  <a:pt x="1475" y="728"/>
                  <a:pt x="1512" y="736"/>
                </a:cubicBezTo>
                <a:cubicBezTo>
                  <a:pt x="1560" y="745"/>
                  <a:pt x="1539" y="739"/>
                  <a:pt x="1576" y="752"/>
                </a:cubicBezTo>
                <a:cubicBezTo>
                  <a:pt x="1610" y="803"/>
                  <a:pt x="1624" y="796"/>
                  <a:pt x="1624" y="86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6997700" y="3009900"/>
            <a:ext cx="317500" cy="329723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120" y="16"/>
              </a:cxn>
              <a:cxn ang="0">
                <a:pos x="152" y="88"/>
              </a:cxn>
              <a:cxn ang="0">
                <a:pos x="128" y="280"/>
              </a:cxn>
              <a:cxn ang="0">
                <a:pos x="120" y="352"/>
              </a:cxn>
              <a:cxn ang="0">
                <a:pos x="48" y="416"/>
              </a:cxn>
              <a:cxn ang="0">
                <a:pos x="0" y="496"/>
              </a:cxn>
              <a:cxn ang="0">
                <a:pos x="8" y="616"/>
              </a:cxn>
              <a:cxn ang="0">
                <a:pos x="88" y="720"/>
              </a:cxn>
              <a:cxn ang="0">
                <a:pos x="144" y="792"/>
              </a:cxn>
              <a:cxn ang="0">
                <a:pos x="176" y="880"/>
              </a:cxn>
              <a:cxn ang="0">
                <a:pos x="200" y="1096"/>
              </a:cxn>
              <a:cxn ang="0">
                <a:pos x="96" y="1288"/>
              </a:cxn>
              <a:cxn ang="0">
                <a:pos x="112" y="1424"/>
              </a:cxn>
              <a:cxn ang="0">
                <a:pos x="136" y="1504"/>
              </a:cxn>
              <a:cxn ang="0">
                <a:pos x="200" y="1824"/>
              </a:cxn>
              <a:cxn ang="0">
                <a:pos x="168" y="1992"/>
              </a:cxn>
              <a:cxn ang="0">
                <a:pos x="152" y="2016"/>
              </a:cxn>
              <a:cxn ang="0">
                <a:pos x="128" y="2072"/>
              </a:cxn>
            </a:cxnLst>
            <a:rect l="0" t="0" r="r" b="b"/>
            <a:pathLst>
              <a:path w="200" h="2077">
                <a:moveTo>
                  <a:pt x="48" y="0"/>
                </a:moveTo>
                <a:cubicBezTo>
                  <a:pt x="48" y="0"/>
                  <a:pt x="109" y="7"/>
                  <a:pt x="120" y="16"/>
                </a:cubicBezTo>
                <a:cubicBezTo>
                  <a:pt x="140" y="32"/>
                  <a:pt x="152" y="88"/>
                  <a:pt x="152" y="88"/>
                </a:cubicBezTo>
                <a:cubicBezTo>
                  <a:pt x="144" y="152"/>
                  <a:pt x="137" y="216"/>
                  <a:pt x="128" y="280"/>
                </a:cubicBezTo>
                <a:cubicBezTo>
                  <a:pt x="124" y="303"/>
                  <a:pt x="130" y="330"/>
                  <a:pt x="120" y="352"/>
                </a:cubicBezTo>
                <a:cubicBezTo>
                  <a:pt x="107" y="378"/>
                  <a:pt x="72" y="399"/>
                  <a:pt x="48" y="416"/>
                </a:cubicBezTo>
                <a:cubicBezTo>
                  <a:pt x="30" y="442"/>
                  <a:pt x="17" y="469"/>
                  <a:pt x="0" y="496"/>
                </a:cubicBezTo>
                <a:cubicBezTo>
                  <a:pt x="2" y="536"/>
                  <a:pt x="1" y="576"/>
                  <a:pt x="8" y="616"/>
                </a:cubicBezTo>
                <a:cubicBezTo>
                  <a:pt x="15" y="660"/>
                  <a:pt x="66" y="687"/>
                  <a:pt x="88" y="720"/>
                </a:cubicBezTo>
                <a:cubicBezTo>
                  <a:pt x="105" y="745"/>
                  <a:pt x="128" y="764"/>
                  <a:pt x="144" y="792"/>
                </a:cubicBezTo>
                <a:cubicBezTo>
                  <a:pt x="160" y="820"/>
                  <a:pt x="165" y="849"/>
                  <a:pt x="176" y="880"/>
                </a:cubicBezTo>
                <a:cubicBezTo>
                  <a:pt x="181" y="956"/>
                  <a:pt x="189" y="1021"/>
                  <a:pt x="200" y="1096"/>
                </a:cubicBezTo>
                <a:cubicBezTo>
                  <a:pt x="182" y="1167"/>
                  <a:pt x="136" y="1227"/>
                  <a:pt x="96" y="1288"/>
                </a:cubicBezTo>
                <a:cubicBezTo>
                  <a:pt x="108" y="1467"/>
                  <a:pt x="91" y="1351"/>
                  <a:pt x="112" y="1424"/>
                </a:cubicBezTo>
                <a:cubicBezTo>
                  <a:pt x="119" y="1450"/>
                  <a:pt x="136" y="1504"/>
                  <a:pt x="136" y="1504"/>
                </a:cubicBezTo>
                <a:cubicBezTo>
                  <a:pt x="141" y="1628"/>
                  <a:pt x="133" y="1723"/>
                  <a:pt x="200" y="1824"/>
                </a:cubicBezTo>
                <a:cubicBezTo>
                  <a:pt x="193" y="1876"/>
                  <a:pt x="192" y="1943"/>
                  <a:pt x="168" y="1992"/>
                </a:cubicBezTo>
                <a:cubicBezTo>
                  <a:pt x="163" y="2000"/>
                  <a:pt x="155" y="2007"/>
                  <a:pt x="152" y="2016"/>
                </a:cubicBezTo>
                <a:cubicBezTo>
                  <a:pt x="124" y="2077"/>
                  <a:pt x="150" y="2049"/>
                  <a:pt x="128" y="207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1592263" y="520700"/>
            <a:ext cx="1252537" cy="800100"/>
          </a:xfrm>
          <a:custGeom>
            <a:avLst/>
            <a:gdLst/>
            <a:ahLst/>
            <a:cxnLst>
              <a:cxn ang="0">
                <a:pos x="701" y="0"/>
              </a:cxn>
              <a:cxn ang="0">
                <a:pos x="685" y="120"/>
              </a:cxn>
              <a:cxn ang="0">
                <a:pos x="677" y="248"/>
              </a:cxn>
              <a:cxn ang="0">
                <a:pos x="757" y="264"/>
              </a:cxn>
              <a:cxn ang="0">
                <a:pos x="789" y="360"/>
              </a:cxn>
              <a:cxn ang="0">
                <a:pos x="757" y="376"/>
              </a:cxn>
              <a:cxn ang="0">
                <a:pos x="677" y="384"/>
              </a:cxn>
              <a:cxn ang="0">
                <a:pos x="693" y="448"/>
              </a:cxn>
              <a:cxn ang="0">
                <a:pos x="549" y="504"/>
              </a:cxn>
              <a:cxn ang="0">
                <a:pos x="413" y="480"/>
              </a:cxn>
              <a:cxn ang="0">
                <a:pos x="333" y="480"/>
              </a:cxn>
              <a:cxn ang="0">
                <a:pos x="253" y="488"/>
              </a:cxn>
              <a:cxn ang="0">
                <a:pos x="197" y="480"/>
              </a:cxn>
              <a:cxn ang="0">
                <a:pos x="229" y="440"/>
              </a:cxn>
              <a:cxn ang="0">
                <a:pos x="413" y="384"/>
              </a:cxn>
              <a:cxn ang="0">
                <a:pos x="381" y="328"/>
              </a:cxn>
              <a:cxn ang="0">
                <a:pos x="301" y="256"/>
              </a:cxn>
              <a:cxn ang="0">
                <a:pos x="413" y="216"/>
              </a:cxn>
              <a:cxn ang="0">
                <a:pos x="405" y="168"/>
              </a:cxn>
              <a:cxn ang="0">
                <a:pos x="317" y="224"/>
              </a:cxn>
              <a:cxn ang="0">
                <a:pos x="117" y="216"/>
              </a:cxn>
              <a:cxn ang="0">
                <a:pos x="61" y="208"/>
              </a:cxn>
              <a:cxn ang="0">
                <a:pos x="37" y="200"/>
              </a:cxn>
              <a:cxn ang="0">
                <a:pos x="13" y="184"/>
              </a:cxn>
              <a:cxn ang="0">
                <a:pos x="37" y="112"/>
              </a:cxn>
              <a:cxn ang="0">
                <a:pos x="61" y="64"/>
              </a:cxn>
              <a:cxn ang="0">
                <a:pos x="109" y="48"/>
              </a:cxn>
              <a:cxn ang="0">
                <a:pos x="117" y="24"/>
              </a:cxn>
              <a:cxn ang="0">
                <a:pos x="133" y="0"/>
              </a:cxn>
            </a:cxnLst>
            <a:rect l="0" t="0" r="r" b="b"/>
            <a:pathLst>
              <a:path w="789" h="504">
                <a:moveTo>
                  <a:pt x="701" y="0"/>
                </a:moveTo>
                <a:cubicBezTo>
                  <a:pt x="720" y="59"/>
                  <a:pt x="719" y="67"/>
                  <a:pt x="685" y="120"/>
                </a:cubicBezTo>
                <a:cubicBezTo>
                  <a:pt x="694" y="174"/>
                  <a:pt x="708" y="200"/>
                  <a:pt x="677" y="248"/>
                </a:cubicBezTo>
                <a:cubicBezTo>
                  <a:pt x="716" y="274"/>
                  <a:pt x="708" y="251"/>
                  <a:pt x="757" y="264"/>
                </a:cubicBezTo>
                <a:cubicBezTo>
                  <a:pt x="764" y="311"/>
                  <a:pt x="775" y="318"/>
                  <a:pt x="789" y="360"/>
                </a:cubicBezTo>
                <a:cubicBezTo>
                  <a:pt x="778" y="365"/>
                  <a:pt x="768" y="373"/>
                  <a:pt x="757" y="376"/>
                </a:cubicBezTo>
                <a:cubicBezTo>
                  <a:pt x="730" y="381"/>
                  <a:pt x="699" y="369"/>
                  <a:pt x="677" y="384"/>
                </a:cubicBezTo>
                <a:cubicBezTo>
                  <a:pt x="671" y="387"/>
                  <a:pt x="689" y="438"/>
                  <a:pt x="693" y="448"/>
                </a:cubicBezTo>
                <a:cubicBezTo>
                  <a:pt x="663" y="492"/>
                  <a:pt x="598" y="495"/>
                  <a:pt x="549" y="504"/>
                </a:cubicBezTo>
                <a:cubicBezTo>
                  <a:pt x="497" y="498"/>
                  <a:pt x="460" y="495"/>
                  <a:pt x="413" y="480"/>
                </a:cubicBezTo>
                <a:cubicBezTo>
                  <a:pt x="338" y="498"/>
                  <a:pt x="431" y="480"/>
                  <a:pt x="333" y="480"/>
                </a:cubicBezTo>
                <a:cubicBezTo>
                  <a:pt x="306" y="480"/>
                  <a:pt x="279" y="485"/>
                  <a:pt x="253" y="488"/>
                </a:cubicBezTo>
                <a:cubicBezTo>
                  <a:pt x="234" y="485"/>
                  <a:pt x="212" y="490"/>
                  <a:pt x="197" y="480"/>
                </a:cubicBezTo>
                <a:cubicBezTo>
                  <a:pt x="183" y="471"/>
                  <a:pt x="210" y="448"/>
                  <a:pt x="229" y="440"/>
                </a:cubicBezTo>
                <a:cubicBezTo>
                  <a:pt x="290" y="412"/>
                  <a:pt x="345" y="392"/>
                  <a:pt x="413" y="384"/>
                </a:cubicBezTo>
                <a:cubicBezTo>
                  <a:pt x="440" y="342"/>
                  <a:pt x="420" y="341"/>
                  <a:pt x="381" y="328"/>
                </a:cubicBezTo>
                <a:cubicBezTo>
                  <a:pt x="365" y="282"/>
                  <a:pt x="347" y="267"/>
                  <a:pt x="301" y="256"/>
                </a:cubicBezTo>
                <a:cubicBezTo>
                  <a:pt x="334" y="233"/>
                  <a:pt x="373" y="225"/>
                  <a:pt x="413" y="216"/>
                </a:cubicBezTo>
                <a:cubicBezTo>
                  <a:pt x="410" y="200"/>
                  <a:pt x="419" y="175"/>
                  <a:pt x="405" y="168"/>
                </a:cubicBezTo>
                <a:cubicBezTo>
                  <a:pt x="349" y="137"/>
                  <a:pt x="328" y="190"/>
                  <a:pt x="317" y="224"/>
                </a:cubicBezTo>
                <a:cubicBezTo>
                  <a:pt x="208" y="196"/>
                  <a:pt x="274" y="206"/>
                  <a:pt x="117" y="216"/>
                </a:cubicBezTo>
                <a:cubicBezTo>
                  <a:pt x="21" y="247"/>
                  <a:pt x="94" y="241"/>
                  <a:pt x="61" y="208"/>
                </a:cubicBezTo>
                <a:cubicBezTo>
                  <a:pt x="55" y="202"/>
                  <a:pt x="44" y="203"/>
                  <a:pt x="37" y="200"/>
                </a:cubicBezTo>
                <a:cubicBezTo>
                  <a:pt x="28" y="195"/>
                  <a:pt x="21" y="189"/>
                  <a:pt x="13" y="184"/>
                </a:cubicBezTo>
                <a:cubicBezTo>
                  <a:pt x="0" y="147"/>
                  <a:pt x="9" y="139"/>
                  <a:pt x="37" y="112"/>
                </a:cubicBezTo>
                <a:cubicBezTo>
                  <a:pt x="41" y="98"/>
                  <a:pt x="47" y="72"/>
                  <a:pt x="61" y="64"/>
                </a:cubicBezTo>
                <a:cubicBezTo>
                  <a:pt x="75" y="55"/>
                  <a:pt x="109" y="48"/>
                  <a:pt x="109" y="48"/>
                </a:cubicBezTo>
                <a:cubicBezTo>
                  <a:pt x="111" y="40"/>
                  <a:pt x="113" y="31"/>
                  <a:pt x="117" y="24"/>
                </a:cubicBezTo>
                <a:cubicBezTo>
                  <a:pt x="121" y="15"/>
                  <a:pt x="133" y="0"/>
                  <a:pt x="133" y="0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40404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1905000" y="177800"/>
            <a:ext cx="5257800" cy="63373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dist="113592" dir="1593903" algn="ctr" rotWithShape="0">
              <a:srgbClr val="040404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Text Box 21"/>
          <p:cNvSpPr txBox="1">
            <a:spLocks noChangeArrowheads="1"/>
          </p:cNvSpPr>
          <p:nvPr/>
        </p:nvSpPr>
        <p:spPr bwMode="auto">
          <a:xfrm>
            <a:off x="987425" y="3984625"/>
            <a:ext cx="2616200" cy="646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89803" dir="2700000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CC"/>
                </a:solidFill>
                <a:latin typeface="Comic Sans MS" pitchFamily="66" charset="0"/>
              </a:rPr>
              <a:t>Phi </a:t>
            </a:r>
            <a:r>
              <a:rPr lang="en-US" sz="3600" b="1" dirty="0" err="1">
                <a:solidFill>
                  <a:srgbClr val="0033CC"/>
                </a:solidFill>
                <a:latin typeface="Comic Sans MS" pitchFamily="66" charset="0"/>
              </a:rPr>
              <a:t>Châu</a:t>
            </a:r>
            <a:endParaRPr lang="en-US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53270" name="Text Box 22"/>
          <p:cNvSpPr txBox="1">
            <a:spLocks noChangeArrowheads="1"/>
          </p:cNvSpPr>
          <p:nvPr/>
        </p:nvSpPr>
        <p:spPr bwMode="auto">
          <a:xfrm>
            <a:off x="6653213" y="5054600"/>
            <a:ext cx="1673225" cy="523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CC"/>
                </a:solidFill>
                <a:latin typeface="Comic Sans MS" pitchFamily="66" charset="0"/>
              </a:rPr>
              <a:t>ARAB</a:t>
            </a: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>
            <a:off x="708025" y="2624138"/>
            <a:ext cx="7981950" cy="1200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>
                <a:solidFill>
                  <a:srgbClr val="66FFFF"/>
                </a:solidFill>
                <a:latin typeface="Comic Sans MS" pitchFamily="66" charset="0"/>
              </a:rPr>
              <a:t>Đế</a:t>
            </a:r>
            <a:r>
              <a:rPr lang="en-US" sz="7200" b="1" dirty="0">
                <a:solidFill>
                  <a:srgbClr val="66FFFF"/>
                </a:solidFill>
                <a:latin typeface="Comic Sans MS" pitchFamily="66" charset="0"/>
              </a:rPr>
              <a:t> </a:t>
            </a:r>
            <a:r>
              <a:rPr lang="en-US" sz="7200" b="1" dirty="0" err="1">
                <a:solidFill>
                  <a:srgbClr val="66FFFF"/>
                </a:solidFill>
                <a:latin typeface="Comic Sans MS" pitchFamily="66" charset="0"/>
              </a:rPr>
              <a:t>quốc</a:t>
            </a:r>
            <a:r>
              <a:rPr lang="en-US" sz="7200" b="1" dirty="0">
                <a:solidFill>
                  <a:srgbClr val="66FFFF"/>
                </a:solidFill>
                <a:latin typeface="Comic Sans MS" pitchFamily="66" charset="0"/>
              </a:rPr>
              <a:t> La </a:t>
            </a:r>
            <a:r>
              <a:rPr lang="en-US" sz="7200" b="1" dirty="0" err="1">
                <a:solidFill>
                  <a:srgbClr val="66FFFF"/>
                </a:solidFill>
                <a:latin typeface="Comic Sans MS" pitchFamily="66" charset="0"/>
              </a:rPr>
              <a:t>Mã</a:t>
            </a:r>
            <a:endParaRPr lang="en-US" sz="7200" b="1" dirty="0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53272" name="Text Box 24"/>
          <p:cNvSpPr txBox="1">
            <a:spLocks noChangeArrowheads="1"/>
          </p:cNvSpPr>
          <p:nvPr/>
        </p:nvSpPr>
        <p:spPr bwMode="auto">
          <a:xfrm>
            <a:off x="8350250" y="6529388"/>
            <a:ext cx="317500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latin typeface="Comic Sans MS" pitchFamily="66" charset="0"/>
              </a:rPr>
              <a:t>41</a:t>
            </a:r>
          </a:p>
        </p:txBody>
      </p:sp>
      <p:grpSp>
        <p:nvGrpSpPr>
          <p:cNvPr id="53273" name="Group 25"/>
          <p:cNvGrpSpPr>
            <a:grpSpLocks/>
          </p:cNvGrpSpPr>
          <p:nvPr/>
        </p:nvGrpSpPr>
        <p:grpSpPr bwMode="auto">
          <a:xfrm>
            <a:off x="6329363" y="4538663"/>
            <a:ext cx="401637" cy="661987"/>
            <a:chOff x="4386" y="3240"/>
            <a:chExt cx="278" cy="473"/>
          </a:xfrm>
        </p:grpSpPr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lIns="91429" tIns="45714" rIns="91429" bIns="45714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Times" pitchFamily="-12" charset="0"/>
              </a:endParaRPr>
            </a:p>
          </p:txBody>
        </p:sp>
        <p:sp>
          <p:nvSpPr>
            <p:cNvPr id="53275" name="Oval 27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lIns="91429" tIns="45714" rIns="91429" bIns="45714" anchor="ctr"/>
            <a:lstStyle/>
            <a:p>
              <a:endParaRPr lang="en-US"/>
            </a:p>
          </p:txBody>
        </p:sp>
      </p:grp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829300" y="3935413"/>
            <a:ext cx="1433513" cy="522287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dist="81320" dir="3080412" algn="ctr" rotWithShape="0">
              <a:schemeClr val="tx1"/>
            </a:outerShdw>
          </a:effec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66CCFF"/>
                </a:solidFill>
                <a:latin typeface="Comic Sans MS" pitchFamily="66" charset="0"/>
              </a:rPr>
              <a:t>ISRAEL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 animBg="1"/>
      <p:bldP spid="53268" grpId="0" animBg="1"/>
      <p:bldP spid="53271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957</Words>
  <Application>Microsoft Macintosh PowerPoint</Application>
  <PresentationFormat>On-screen Show (4:3)</PresentationFormat>
  <Paragraphs>345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ＭＳ Ｐゴシック</vt:lpstr>
      <vt:lpstr>Trajan</vt:lpstr>
      <vt:lpstr>Arial</vt:lpstr>
      <vt:lpstr>Arial Black</vt:lpstr>
      <vt:lpstr>Comic Sans MS</vt:lpstr>
      <vt:lpstr>Engravers MT</vt:lpstr>
      <vt:lpstr>Garamond</vt:lpstr>
      <vt:lpstr>Helvetica</vt:lpstr>
      <vt:lpstr>Times</vt:lpstr>
      <vt:lpstr>Times New Roman</vt:lpstr>
      <vt:lpstr>Wingdings</vt:lpstr>
      <vt:lpstr>Blank Presentation</vt:lpstr>
      <vt:lpstr>untitled 1</vt:lpstr>
      <vt:lpstr>Default Design</vt:lpstr>
      <vt:lpstr>Beam</vt:lpstr>
      <vt:lpstr>Azure</vt:lpstr>
      <vt:lpstr>Stream</vt:lpstr>
      <vt:lpstr>8_Default Design</vt:lpstr>
      <vt:lpstr>Lãnh Thổ La mã (50 BC-AD 100)</vt:lpstr>
      <vt:lpstr>Các  Hoàng Đế </vt:lpstr>
      <vt:lpstr>Các hoàng đế La mã</vt:lpstr>
      <vt:lpstr>Paul Journey 1</vt:lpstr>
      <vt:lpstr>Paul Journey 2</vt:lpstr>
      <vt:lpstr>Paul Journey 3</vt:lpstr>
      <vt:lpstr>Paul Journey  to Rome</vt:lpstr>
      <vt:lpstr>Chuyến hành trình Thứ Tư của Phao-lô </vt:lpstr>
      <vt:lpstr>Roman Empire Extent</vt:lpstr>
      <vt:lpstr>Journey 1</vt:lpstr>
      <vt:lpstr>Jerusalem Council</vt:lpstr>
      <vt:lpstr>Journey 2</vt:lpstr>
      <vt:lpstr>Journey 3</vt:lpstr>
      <vt:lpstr>Journey 4</vt:lpstr>
      <vt:lpstr>Journey Summary</vt:lpstr>
      <vt:lpstr>The NT Comes Together</vt:lpstr>
      <vt:lpstr>The Spread of the Early Church</vt:lpstr>
      <vt:lpstr>Where were they written?</vt:lpstr>
      <vt:lpstr>The circular letters… keeping in touch</vt:lpstr>
      <vt:lpstr>Black</vt:lpstr>
      <vt:lpstr>Bối cảnh thời Cựu Ước—BibleStudyDownloads.org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Territories (50 BC-AD 100)</dc:title>
  <dc:creator>Rick Griffith</dc:creator>
  <cp:lastModifiedBy>Rick Griffith</cp:lastModifiedBy>
  <cp:revision>22</cp:revision>
  <dcterms:created xsi:type="dcterms:W3CDTF">2005-01-24T16:46:20Z</dcterms:created>
  <dcterms:modified xsi:type="dcterms:W3CDTF">2018-09-24T06:44:09Z</dcterms:modified>
</cp:coreProperties>
</file>